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37" d="100"/>
          <a:sy n="37" d="100"/>
        </p:scale>
        <p:origin x="101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55D361D-7876-8A42-AA24-D095DE91B7B2}" type="datetimeFigureOut">
              <a:rPr lang="en-US" smtClean="0">
                <a:solidFill>
                  <a:srgbClr val="CCD1B9"/>
                </a:solidFill>
              </a:rPr>
              <a:pPr/>
              <a:t>9/4/2014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79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361D-7876-8A42-AA24-D095DE91B7B2}" type="datetimeFigureOut">
              <a:rPr lang="en-US" smtClean="0">
                <a:solidFill>
                  <a:srgbClr val="534949"/>
                </a:solidFill>
              </a:rPr>
              <a:pPr/>
              <a:t>9/4/2014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C243-7DAC-D343-B2D4-18E68562BA8C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266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361D-7876-8A42-AA24-D095DE91B7B2}" type="datetimeFigureOut">
              <a:rPr lang="en-US" smtClean="0">
                <a:solidFill>
                  <a:srgbClr val="534949"/>
                </a:solidFill>
              </a:rPr>
              <a:pPr/>
              <a:t>9/4/2014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E28C243-7DAC-D343-B2D4-18E68562BA8C}" type="slidenum">
              <a:rPr lang="en-US" smtClean="0">
                <a:solidFill>
                  <a:srgbClr val="CCD1B9"/>
                </a:solidFill>
              </a:rPr>
              <a:pPr/>
              <a:t>‹#›</a:t>
            </a:fld>
            <a:endParaRPr lang="en-US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1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361D-7876-8A42-AA24-D095DE91B7B2}" type="datetimeFigureOut">
              <a:rPr lang="en-US" smtClean="0">
                <a:solidFill>
                  <a:srgbClr val="534949"/>
                </a:solidFill>
              </a:rPr>
              <a:pPr/>
              <a:t>9/4/2014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C243-7DAC-D343-B2D4-18E68562BA8C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9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55D361D-7876-8A42-AA24-D095DE91B7B2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E28C243-7DAC-D343-B2D4-18E68562BA8C}" type="slidenum">
              <a:rPr lang="en-US" smtClean="0">
                <a:solidFill>
                  <a:srgbClr val="CCD1B9"/>
                </a:solidFill>
              </a:rPr>
              <a:pPr/>
              <a:t>‹#›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02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361D-7876-8A42-AA24-D095DE91B7B2}" type="datetimeFigureOut">
              <a:rPr lang="en-US" smtClean="0">
                <a:solidFill>
                  <a:srgbClr val="534949"/>
                </a:solidFill>
              </a:rPr>
              <a:pPr/>
              <a:t>9/4/2014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C243-7DAC-D343-B2D4-18E68562BA8C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8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361D-7876-8A42-AA24-D095DE91B7B2}" type="datetimeFigureOut">
              <a:rPr lang="en-US" smtClean="0">
                <a:solidFill>
                  <a:srgbClr val="534949"/>
                </a:solidFill>
              </a:rPr>
              <a:pPr/>
              <a:t>9/4/2014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C243-7DAC-D343-B2D4-18E68562BA8C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339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361D-7876-8A42-AA24-D095DE91B7B2}" type="datetimeFigureOut">
              <a:rPr lang="en-US" smtClean="0">
                <a:solidFill>
                  <a:srgbClr val="534949"/>
                </a:solidFill>
              </a:rPr>
              <a:pPr/>
              <a:t>9/4/2014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C243-7DAC-D343-B2D4-18E68562BA8C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01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361D-7876-8A42-AA24-D095DE91B7B2}" type="datetimeFigureOut">
              <a:rPr lang="en-US" smtClean="0">
                <a:solidFill>
                  <a:srgbClr val="534949"/>
                </a:solidFill>
              </a:rPr>
              <a:pPr/>
              <a:t>9/4/2014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C243-7DAC-D343-B2D4-18E68562BA8C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391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361D-7876-8A42-AA24-D095DE91B7B2}" type="datetimeFigureOut">
              <a:rPr lang="en-US" smtClean="0">
                <a:solidFill>
                  <a:srgbClr val="534949"/>
                </a:solidFill>
              </a:rPr>
              <a:pPr/>
              <a:t>9/4/2014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344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361D-7876-8A42-AA24-D095DE91B7B2}" type="datetimeFigureOut">
              <a:rPr lang="en-US" smtClean="0">
                <a:solidFill>
                  <a:srgbClr val="CCD1B9"/>
                </a:solidFill>
              </a:rPr>
              <a:pPr/>
              <a:t>9/4/2014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C243-7DAC-D343-B2D4-18E68562BA8C}" type="slidenum">
              <a:rPr lang="en-US" smtClean="0">
                <a:solidFill>
                  <a:srgbClr val="CCD1B9"/>
                </a:solidFill>
              </a:rPr>
              <a:pPr/>
              <a:t>‹#›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067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defTabSz="457200"/>
            <a:fld id="{A55D361D-7876-8A42-AA24-D095DE91B7B2}" type="datetimeFigureOut">
              <a:rPr lang="en-US" smtClean="0">
                <a:solidFill>
                  <a:srgbClr val="534949"/>
                </a:solidFill>
              </a:rPr>
              <a:pPr defTabSz="457200"/>
              <a:t>9/4/2014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defTabSz="457200"/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defTabSz="457200"/>
            <a:fld id="{DE28C243-7DAC-D343-B2D4-18E68562BA8C}" type="slidenum">
              <a:rPr lang="en-US" smtClean="0">
                <a:solidFill>
                  <a:srgbClr val="534949"/>
                </a:solidFill>
              </a:rPr>
              <a:pPr defTabSz="457200"/>
              <a:t>‹#›</a:t>
            </a:fld>
            <a:endParaRPr lang="en-US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52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basic ways to start identifying your audience</a:t>
            </a:r>
            <a:endParaRPr lang="en-US" dirty="0"/>
          </a:p>
        </p:txBody>
      </p:sp>
      <p:pic>
        <p:nvPicPr>
          <p:cNvPr id="4" name="Content Placeholder 3" descr="audience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4" b="8804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4999" y="6211670"/>
            <a:ext cx="8283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pl-PL" dirty="0">
                <a:solidFill>
                  <a:srgbClr val="534949"/>
                </a:solidFill>
              </a:rPr>
              <a:t>http://</a:t>
            </a:r>
            <a:r>
              <a:rPr lang="pl-PL" dirty="0" err="1">
                <a:solidFill>
                  <a:srgbClr val="534949"/>
                </a:solidFill>
              </a:rPr>
              <a:t>cdn.netrafic.com</a:t>
            </a:r>
            <a:r>
              <a:rPr lang="pl-PL" dirty="0">
                <a:solidFill>
                  <a:srgbClr val="534949"/>
                </a:solidFill>
              </a:rPr>
              <a:t>/</a:t>
            </a:r>
            <a:r>
              <a:rPr lang="pl-PL" dirty="0" err="1">
                <a:solidFill>
                  <a:srgbClr val="534949"/>
                </a:solidFill>
              </a:rPr>
              <a:t>wp-content</a:t>
            </a:r>
            <a:r>
              <a:rPr lang="pl-PL" dirty="0">
                <a:solidFill>
                  <a:srgbClr val="534949"/>
                </a:solidFill>
              </a:rPr>
              <a:t>/</a:t>
            </a:r>
            <a:r>
              <a:rPr lang="pl-PL" dirty="0" err="1">
                <a:solidFill>
                  <a:srgbClr val="534949"/>
                </a:solidFill>
              </a:rPr>
              <a:t>uploads</a:t>
            </a:r>
            <a:r>
              <a:rPr lang="pl-PL" dirty="0">
                <a:solidFill>
                  <a:srgbClr val="534949"/>
                </a:solidFill>
              </a:rPr>
              <a:t>/2011/02/</a:t>
            </a:r>
            <a:r>
              <a:rPr lang="pl-PL" dirty="0" err="1">
                <a:solidFill>
                  <a:srgbClr val="534949"/>
                </a:solidFill>
              </a:rPr>
              <a:t>audience.gif</a:t>
            </a:r>
            <a:endParaRPr lang="en-US" dirty="0">
              <a:solidFill>
                <a:srgbClr val="534949"/>
              </a:solidFill>
            </a:endParaRPr>
          </a:p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13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Ways to identify </a:t>
            </a:r>
            <a:r>
              <a:rPr lang="en-US" dirty="0" smtClean="0"/>
              <a:t>workplace audiences:</a:t>
            </a:r>
            <a:endParaRPr lang="en-US" dirty="0"/>
          </a:p>
          <a:p>
            <a:pPr marL="571500" indent="-457200">
              <a:buAutoNum type="arabicParenR"/>
            </a:pPr>
            <a:r>
              <a:rPr lang="en-US" dirty="0"/>
              <a:t>Name</a:t>
            </a:r>
          </a:p>
          <a:p>
            <a:pPr marL="571500" indent="-457200">
              <a:buAutoNum type="arabicParenR"/>
            </a:pPr>
            <a:r>
              <a:rPr lang="en-US" dirty="0"/>
              <a:t>Job Title</a:t>
            </a:r>
          </a:p>
          <a:p>
            <a:pPr marL="571500" indent="-457200">
              <a:buAutoNum type="arabicParenR"/>
            </a:pPr>
            <a:r>
              <a:rPr lang="en-US" dirty="0"/>
              <a:t>Specialty</a:t>
            </a:r>
          </a:p>
          <a:p>
            <a:pPr marL="114300" indent="0">
              <a:buNone/>
            </a:pPr>
            <a:r>
              <a:rPr lang="en-US" dirty="0"/>
              <a:t>Are they:</a:t>
            </a:r>
          </a:p>
          <a:p>
            <a:pPr marL="571500" indent="-457200">
              <a:buAutoNum type="arabicParenR"/>
            </a:pPr>
            <a:r>
              <a:rPr lang="en-US" dirty="0"/>
              <a:t>Supervisors?</a:t>
            </a:r>
          </a:p>
          <a:p>
            <a:pPr marL="571500" indent="-457200">
              <a:buAutoNum type="arabicParenR"/>
            </a:pPr>
            <a:r>
              <a:rPr lang="en-US" dirty="0"/>
              <a:t>Colleagues?</a:t>
            </a:r>
          </a:p>
          <a:p>
            <a:pPr marL="571500" indent="-457200">
              <a:buAutoNum type="arabicParenR"/>
            </a:pPr>
            <a:r>
              <a:rPr lang="en-US" dirty="0"/>
              <a:t>Subordinates?</a:t>
            </a:r>
          </a:p>
          <a:p>
            <a:pPr marL="114300" indent="0">
              <a:buNone/>
            </a:pPr>
            <a:r>
              <a:rPr lang="en-US" dirty="0"/>
              <a:t>Are they:</a:t>
            </a:r>
          </a:p>
          <a:p>
            <a:pPr marL="571500" indent="-457200">
              <a:buAutoNum type="arabicParenR"/>
            </a:pPr>
            <a:r>
              <a:rPr lang="en-US" dirty="0"/>
              <a:t>Inside or outside your organization?</a:t>
            </a:r>
          </a:p>
          <a:p>
            <a:pPr marL="571500" indent="-457200">
              <a:buAutoNum type="arabicParenR"/>
            </a:pPr>
            <a:r>
              <a:rPr lang="en-US" dirty="0"/>
              <a:t>Apt to accept or reject your information or conclusions?</a:t>
            </a:r>
          </a:p>
          <a:p>
            <a:pPr marL="571500" indent="-457200">
              <a:buAutoNum type="arabicParenR"/>
            </a:pP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Workplace identification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56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Colleagues who speak your technical language will understand raw data</a:t>
            </a:r>
          </a:p>
          <a:p>
            <a:r>
              <a:rPr lang="en-US" dirty="0"/>
              <a:t>Supervisors responsible for several technical areas may want interpretations and recommendations</a:t>
            </a:r>
          </a:p>
          <a:p>
            <a:r>
              <a:rPr lang="en-US" dirty="0"/>
              <a:t>Managers who have limited technical knowledge expect definitions and explanations</a:t>
            </a:r>
          </a:p>
          <a:p>
            <a:r>
              <a:rPr lang="en-US" dirty="0"/>
              <a:t>Clients with no technical background expect versions that spell out what the facts mean to </a:t>
            </a:r>
            <a:r>
              <a:rPr lang="en-US" i="1" dirty="0"/>
              <a:t>them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Audience’s technical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7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information needs are culturally determined </a:t>
            </a:r>
            <a:endParaRPr lang="en-US" dirty="0" smtClean="0"/>
          </a:p>
          <a:p>
            <a:r>
              <a:rPr lang="en-US" dirty="0" smtClean="0"/>
              <a:t>Be </a:t>
            </a:r>
            <a:r>
              <a:rPr lang="en-US" dirty="0"/>
              <a:t>aware of your audience’s cultural practices and expectations</a:t>
            </a:r>
          </a:p>
          <a:p>
            <a:r>
              <a:rPr lang="en-US" dirty="0"/>
              <a:t>Culture doesn’t only </a:t>
            </a:r>
            <a:r>
              <a:rPr lang="en-US" dirty="0" smtClean="0"/>
              <a:t>mean, </a:t>
            </a:r>
            <a:r>
              <a:rPr lang="en-US" dirty="0"/>
              <a:t>for </a:t>
            </a:r>
            <a:r>
              <a:rPr lang="en-US" dirty="0" smtClean="0"/>
              <a:t>example, </a:t>
            </a:r>
            <a:r>
              <a:rPr lang="en-US" dirty="0"/>
              <a:t>North American vs. </a:t>
            </a:r>
            <a:r>
              <a:rPr lang="en-US" dirty="0" smtClean="0"/>
              <a:t>other international cultures</a:t>
            </a:r>
            <a:endParaRPr lang="en-US" dirty="0"/>
          </a:p>
          <a:p>
            <a:r>
              <a:rPr lang="en-US" dirty="0"/>
              <a:t>Culture means a given community of people and their beliefs, practices, and even perhaps their perceived collective sense of </a:t>
            </a:r>
            <a:r>
              <a:rPr lang="en-US" dirty="0" smtClean="0"/>
              <a:t>humor</a:t>
            </a:r>
          </a:p>
          <a:p>
            <a:pPr marL="4572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For </a:t>
            </a:r>
            <a:r>
              <a:rPr lang="en-US" dirty="0">
                <a:solidFill>
                  <a:schemeClr val="accent1"/>
                </a:solidFill>
              </a:rPr>
              <a:t>example: </a:t>
            </a:r>
            <a:r>
              <a:rPr lang="en-US" dirty="0" smtClean="0"/>
              <a:t>The </a:t>
            </a:r>
            <a:r>
              <a:rPr lang="en-US" dirty="0"/>
              <a:t>culture of this class (mostly males under the age of 24 interested in the technical sciences) vs. T</a:t>
            </a:r>
            <a:r>
              <a:rPr lang="en-US" dirty="0" smtClean="0"/>
              <a:t>he </a:t>
            </a:r>
            <a:r>
              <a:rPr lang="en-US" dirty="0"/>
              <a:t>culture of a group </a:t>
            </a:r>
            <a:r>
              <a:rPr lang="en-US" dirty="0" smtClean="0"/>
              <a:t>of </a:t>
            </a:r>
            <a:r>
              <a:rPr lang="en-US" dirty="0"/>
              <a:t>eighty-year-old grandmothers.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Audience’s cultural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5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amount of detail </a:t>
            </a:r>
            <a:r>
              <a:rPr lang="en-US" dirty="0" smtClean="0"/>
              <a:t>in </a:t>
            </a:r>
            <a:r>
              <a:rPr lang="en-US" dirty="0"/>
              <a:t>your </a:t>
            </a:r>
            <a:r>
              <a:rPr lang="en-US" dirty="0" smtClean="0"/>
              <a:t>document, and the presentation of your materia</a:t>
            </a:r>
            <a:r>
              <a:rPr lang="en-US" dirty="0"/>
              <a:t>l</a:t>
            </a:r>
            <a:r>
              <a:rPr lang="en-US" dirty="0" smtClean="0"/>
              <a:t> </a:t>
            </a:r>
            <a:r>
              <a:rPr lang="en-US" dirty="0"/>
              <a:t>will depend on what you have learned about your audience’s needs</a:t>
            </a:r>
          </a:p>
          <a:p>
            <a:r>
              <a:rPr lang="en-US" dirty="0"/>
              <a:t> Should you “keep it short” or “be comprehensive?”</a:t>
            </a:r>
          </a:p>
          <a:p>
            <a:r>
              <a:rPr lang="en-US" dirty="0"/>
              <a:t>Can you summarize, or does everything need spelling out?</a:t>
            </a:r>
          </a:p>
          <a:p>
            <a:r>
              <a:rPr lang="en-US" dirty="0"/>
              <a:t>Is the primary audience mostly interested in conclusions and recommendations, or all of the details?</a:t>
            </a:r>
          </a:p>
          <a:p>
            <a:r>
              <a:rPr lang="en-US" dirty="0"/>
              <a:t>What has been requested? A letter, a memo, a short report, or a long report? </a:t>
            </a:r>
          </a:p>
          <a:p>
            <a:r>
              <a:rPr lang="en-US" dirty="0"/>
              <a:t>What kind of visuals might make this material more accessible to your audience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68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quite rare that in your career you will get the opportunity to sit back while </a:t>
            </a:r>
            <a:r>
              <a:rPr lang="en-US" dirty="0" smtClean="0"/>
              <a:t>future audience members present </a:t>
            </a:r>
            <a:r>
              <a:rPr lang="en-US" dirty="0"/>
              <a:t>their characteristics to you (like in </a:t>
            </a:r>
            <a:r>
              <a:rPr lang="en-US" dirty="0" smtClean="0"/>
              <a:t>the student introductions we have coming up next week)</a:t>
            </a:r>
            <a:endParaRPr lang="en-US" dirty="0"/>
          </a:p>
          <a:p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you are a newcomer to an organization, you will probably have to ask for help </a:t>
            </a:r>
            <a:r>
              <a:rPr lang="en-US" dirty="0" smtClean="0"/>
              <a:t>attaining </a:t>
            </a:r>
            <a:r>
              <a:rPr lang="en-US" dirty="0"/>
              <a:t>this information</a:t>
            </a:r>
          </a:p>
          <a:p>
            <a:r>
              <a:rPr lang="en-US" dirty="0"/>
              <a:t>Experienced employees have often gained this knowledge through years of interacting with their readers</a:t>
            </a:r>
          </a:p>
          <a:p>
            <a:r>
              <a:rPr lang="en-US" dirty="0"/>
              <a:t>The best source however, are your actual readers. Whenever possible, interview your future readers about what they might find usable and persuasive in a </a:t>
            </a:r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Asking for input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79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393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Franklin Gothic Medium</vt:lpstr>
      <vt:lpstr>Wingdings</vt:lpstr>
      <vt:lpstr>Wingdings 2</vt:lpstr>
      <vt:lpstr>Grid</vt:lpstr>
      <vt:lpstr>Some basic ways to start identifying your audience</vt:lpstr>
      <vt:lpstr>Workplace identification</vt:lpstr>
      <vt:lpstr>Audience’s technical background</vt:lpstr>
      <vt:lpstr>Audience’s cultural background</vt:lpstr>
      <vt:lpstr>Results</vt:lpstr>
      <vt:lpstr>Asking for input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basic ways to start identifying your audience</dc:title>
  <dc:creator>Sandra</dc:creator>
  <cp:lastModifiedBy>Sandra</cp:lastModifiedBy>
  <cp:revision>1</cp:revision>
  <dcterms:created xsi:type="dcterms:W3CDTF">2014-09-04T15:20:21Z</dcterms:created>
  <dcterms:modified xsi:type="dcterms:W3CDTF">2014-09-04T15:21:27Z</dcterms:modified>
</cp:coreProperties>
</file>