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1" r:id="rId1"/>
  </p:sldMasterIdLst>
  <p:notesMasterIdLst>
    <p:notesMasterId r:id="rId10"/>
  </p:notes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B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74" autoAdjust="0"/>
  </p:normalViewPr>
  <p:slideViewPr>
    <p:cSldViewPr snapToGrid="0">
      <p:cViewPr varScale="1">
        <p:scale>
          <a:sx n="112" d="100"/>
          <a:sy n="112" d="100"/>
        </p:scale>
        <p:origin x="41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6DC9B-C1F1-43FD-AF80-13A511C8AD74}" type="datetimeFigureOut">
              <a:rPr lang="en-CA" smtClean="0"/>
              <a:t>2020-12-13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C2244-1706-4D19-958D-C0EAEABB7698}" type="slidenum">
              <a:rPr lang="en-CA" smtClean="0"/>
              <a:t>‹#›</a:t>
            </a:fld>
            <a:endParaRPr lang="en-CA"/>
          </a:p>
        </p:txBody>
      </p:sp>
    </p:spTree>
    <p:extLst>
      <p:ext uri="{BB962C8B-B14F-4D97-AF65-F5344CB8AC3E}">
        <p14:creationId xmlns:p14="http://schemas.microsoft.com/office/powerpoint/2010/main" val="170895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collaborate, asking friends about their family interactions was too personal</a:t>
            </a:r>
          </a:p>
          <a:p>
            <a:r>
              <a:rPr lang="en-US" dirty="0"/>
              <a:t>-Decided to focus on a solution tailored for my family</a:t>
            </a:r>
          </a:p>
          <a:p>
            <a:r>
              <a:rPr lang="en-US" dirty="0"/>
              <a:t>-Husband brought up a good point, chores are a big issue too (rather than screens)</a:t>
            </a:r>
            <a:endParaRPr lang="en-CA" dirty="0"/>
          </a:p>
        </p:txBody>
      </p:sp>
      <p:sp>
        <p:nvSpPr>
          <p:cNvPr id="4" name="Slide Number Placeholder 3"/>
          <p:cNvSpPr>
            <a:spLocks noGrp="1"/>
          </p:cNvSpPr>
          <p:nvPr>
            <p:ph type="sldNum" sz="quarter" idx="5"/>
          </p:nvPr>
        </p:nvSpPr>
        <p:spPr/>
        <p:txBody>
          <a:bodyPr/>
          <a:lstStyle/>
          <a:p>
            <a:fld id="{408C2244-1706-4D19-958D-C0EAEABB7698}" type="slidenum">
              <a:rPr lang="en-CA" smtClean="0"/>
              <a:t>2</a:t>
            </a:fld>
            <a:endParaRPr lang="en-CA"/>
          </a:p>
        </p:txBody>
      </p:sp>
    </p:spTree>
    <p:extLst>
      <p:ext uri="{BB962C8B-B14F-4D97-AF65-F5344CB8AC3E}">
        <p14:creationId xmlns:p14="http://schemas.microsoft.com/office/powerpoint/2010/main" val="220061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Complicating factors: my low energy, gender roles (and associated resentments), I’m in school, his work is erratic, land </a:t>
            </a:r>
            <a:r>
              <a:rPr lang="en-US" dirty="0" err="1"/>
              <a:t>mainenance</a:t>
            </a:r>
            <a:endParaRPr lang="en-CA" dirty="0"/>
          </a:p>
        </p:txBody>
      </p:sp>
      <p:sp>
        <p:nvSpPr>
          <p:cNvPr id="4" name="Slide Number Placeholder 3"/>
          <p:cNvSpPr>
            <a:spLocks noGrp="1"/>
          </p:cNvSpPr>
          <p:nvPr>
            <p:ph type="sldNum" sz="quarter" idx="5"/>
          </p:nvPr>
        </p:nvSpPr>
        <p:spPr/>
        <p:txBody>
          <a:bodyPr/>
          <a:lstStyle/>
          <a:p>
            <a:fld id="{408C2244-1706-4D19-958D-C0EAEABB7698}" type="slidenum">
              <a:rPr lang="en-CA" smtClean="0"/>
              <a:t>3</a:t>
            </a:fld>
            <a:endParaRPr lang="en-CA"/>
          </a:p>
        </p:txBody>
      </p:sp>
    </p:spTree>
    <p:extLst>
      <p:ext uri="{BB962C8B-B14F-4D97-AF65-F5344CB8AC3E}">
        <p14:creationId xmlns:p14="http://schemas.microsoft.com/office/powerpoint/2010/main" val="406351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afford cleaner</a:t>
            </a:r>
            <a:r>
              <a:rPr lang="en-CA" dirty="0"/>
              <a:t>, tenants won’t agree to clean, Roomba too expensive (also we have too many storeys), loving dirt will make us smell, Thaila will never move, disposable things are bad for environment, minimalism is a bit extreme for us</a:t>
            </a:r>
            <a:endParaRPr lang="en-US" dirty="0"/>
          </a:p>
        </p:txBody>
      </p:sp>
      <p:sp>
        <p:nvSpPr>
          <p:cNvPr id="4" name="Slide Number Placeholder 3"/>
          <p:cNvSpPr>
            <a:spLocks noGrp="1"/>
          </p:cNvSpPr>
          <p:nvPr>
            <p:ph type="sldNum" sz="quarter" idx="5"/>
          </p:nvPr>
        </p:nvSpPr>
        <p:spPr/>
        <p:txBody>
          <a:bodyPr/>
          <a:lstStyle/>
          <a:p>
            <a:fld id="{408C2244-1706-4D19-958D-C0EAEABB7698}" type="slidenum">
              <a:rPr lang="en-CA" smtClean="0"/>
              <a:t>4</a:t>
            </a:fld>
            <a:endParaRPr lang="en-CA"/>
          </a:p>
        </p:txBody>
      </p:sp>
    </p:spTree>
    <p:extLst>
      <p:ext uri="{BB962C8B-B14F-4D97-AF65-F5344CB8AC3E}">
        <p14:creationId xmlns:p14="http://schemas.microsoft.com/office/powerpoint/2010/main" val="272311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winning idea is…</a:t>
            </a:r>
          </a:p>
          <a:p>
            <a:r>
              <a:rPr lang="en-US" dirty="0"/>
              <a:t>We ARE trying to minimize the number of “things” we have by reducing consumption</a:t>
            </a:r>
            <a:endParaRPr lang="en-CA" dirty="0"/>
          </a:p>
        </p:txBody>
      </p:sp>
      <p:sp>
        <p:nvSpPr>
          <p:cNvPr id="4" name="Slide Number Placeholder 3"/>
          <p:cNvSpPr>
            <a:spLocks noGrp="1"/>
          </p:cNvSpPr>
          <p:nvPr>
            <p:ph type="sldNum" sz="quarter" idx="5"/>
          </p:nvPr>
        </p:nvSpPr>
        <p:spPr/>
        <p:txBody>
          <a:bodyPr/>
          <a:lstStyle/>
          <a:p>
            <a:fld id="{408C2244-1706-4D19-958D-C0EAEABB7698}" type="slidenum">
              <a:rPr lang="en-CA" smtClean="0"/>
              <a:t>5</a:t>
            </a:fld>
            <a:endParaRPr lang="en-CA"/>
          </a:p>
        </p:txBody>
      </p:sp>
    </p:spTree>
    <p:extLst>
      <p:ext uri="{BB962C8B-B14F-4D97-AF65-F5344CB8AC3E}">
        <p14:creationId xmlns:p14="http://schemas.microsoft.com/office/powerpoint/2010/main" val="348368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enhancements: fill out a calendar, add an accountability/reward system, create an app, etc.</a:t>
            </a:r>
            <a:endParaRPr lang="en-CA" dirty="0"/>
          </a:p>
        </p:txBody>
      </p:sp>
      <p:sp>
        <p:nvSpPr>
          <p:cNvPr id="4" name="Slide Number Placeholder 3"/>
          <p:cNvSpPr>
            <a:spLocks noGrp="1"/>
          </p:cNvSpPr>
          <p:nvPr>
            <p:ph type="sldNum" sz="quarter" idx="5"/>
          </p:nvPr>
        </p:nvSpPr>
        <p:spPr/>
        <p:txBody>
          <a:bodyPr/>
          <a:lstStyle/>
          <a:p>
            <a:fld id="{408C2244-1706-4D19-958D-C0EAEABB7698}" type="slidenum">
              <a:rPr lang="en-CA" smtClean="0"/>
              <a:t>6</a:t>
            </a:fld>
            <a:endParaRPr lang="en-CA"/>
          </a:p>
        </p:txBody>
      </p:sp>
    </p:spTree>
    <p:extLst>
      <p:ext uri="{BB962C8B-B14F-4D97-AF65-F5344CB8AC3E}">
        <p14:creationId xmlns:p14="http://schemas.microsoft.com/office/powerpoint/2010/main" val="51297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6203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383659"/>
      </p:ext>
    </p:extLst>
  </p:cSld>
  <p:clrMap bg1="lt1" tx1="dk1" bg2="lt2" tx2="dk2" accent1="accent1" accent2="accent2" accent3="accent3" accent4="accent4" accent5="accent5" accent6="accent6" hlink="hlink" folHlink="folHlink"/>
  <p:sldLayoutIdLst>
    <p:sldLayoutId id="2147483986" r:id="rId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116BCDC2-6644-454A-AC2A-361C65008EAC}"/>
              </a:ext>
            </a:extLst>
          </p:cNvPr>
          <p:cNvPicPr>
            <a:picLocks noChangeAspect="1"/>
          </p:cNvPicPr>
          <p:nvPr/>
        </p:nvPicPr>
        <p:blipFill rotWithShape="1">
          <a:blip r:embed="rId4"/>
          <a:srcRect b="15730"/>
          <a:stretch/>
        </p:blipFill>
        <p:spPr>
          <a:xfrm>
            <a:off x="-1" y="10"/>
            <a:ext cx="12191999" cy="6857990"/>
          </a:xfrm>
          <a:prstGeom prst="rect">
            <a:avLst/>
          </a:prstGeom>
        </p:spPr>
      </p:pic>
      <p:sp>
        <p:nvSpPr>
          <p:cNvPr id="16"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735790" y="3331444"/>
            <a:ext cx="6470693" cy="1229306"/>
          </a:xfrm>
        </p:spPr>
        <p:txBody>
          <a:bodyPr>
            <a:noAutofit/>
          </a:bodyPr>
          <a:lstStyle/>
          <a:p>
            <a:r>
              <a:rPr lang="en-US" sz="4400" dirty="0">
                <a:solidFill>
                  <a:schemeClr val="tx1"/>
                </a:solidFill>
                <a:latin typeface="Malgun Gothic" panose="020B0503020000020004" pitchFamily="34" charset="-127"/>
                <a:ea typeface="Malgun Gothic" panose="020B0503020000020004" pitchFamily="34" charset="-127"/>
              </a:rPr>
              <a:t>Case Study: Family Interactions in the Home</a:t>
            </a:r>
            <a:endParaRPr lang="en-CA" sz="4400" dirty="0">
              <a:solidFill>
                <a:schemeClr val="tx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735791" y="4735799"/>
            <a:ext cx="6470693" cy="724536"/>
          </a:xfrm>
        </p:spPr>
        <p:txBody>
          <a:bodyPr>
            <a:normAutofit fontScale="70000" lnSpcReduction="20000"/>
          </a:bodyPr>
          <a:lstStyle/>
          <a:p>
            <a:r>
              <a:rPr lang="en-US" cap="none"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DSN2100 “GROUP” PROJECT</a:t>
            </a:r>
          </a:p>
          <a:p>
            <a:r>
              <a:rPr lang="en-US" cap="none"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“TEAM” SOLO: CAITLIN ROSS, #040750891</a:t>
            </a:r>
            <a:endParaRPr lang="en-CA" cap="none"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cxnSp>
        <p:nvCxnSpPr>
          <p:cNvPr id="17"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Audio 6">
            <a:hlinkClick r:id="" action="ppaction://media"/>
            <a:extLst>
              <a:ext uri="{FF2B5EF4-FFF2-40B4-BE49-F238E27FC236}">
                <a16:creationId xmlns:a16="http://schemas.microsoft.com/office/drawing/2014/main" id="{8F333333-4F1F-457E-9339-5B5032C67A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88039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0585"/>
    </mc:Choice>
    <mc:Fallback>
      <p:transition spd="slow" advTm="10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5"/>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1316775" y="1598435"/>
            <a:ext cx="3518875" cy="1830554"/>
          </a:xfrm>
        </p:spPr>
        <p:txBody>
          <a:bodyPr anchor="t">
            <a:normAutofit/>
          </a:bodyPr>
          <a:lstStyle/>
          <a:p>
            <a:pPr algn="ctr"/>
            <a:r>
              <a:rPr lang="en-US" sz="6000" dirty="0">
                <a:solidFill>
                  <a:schemeClr val="bg1"/>
                </a:solidFill>
                <a:latin typeface="Malgun Gothic" panose="020B0503020000020004" pitchFamily="34" charset="-127"/>
                <a:ea typeface="Malgun Gothic" panose="020B0503020000020004" pitchFamily="34" charset="-127"/>
              </a:rPr>
              <a:t>Stage 1: Empathy</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6D19F9D1-039F-421D-A1FE-C3C3FB7C08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4921" y="1123842"/>
            <a:ext cx="6761630" cy="5224896"/>
          </a:xfrm>
          <a:prstGeom prst="rect">
            <a:avLst/>
          </a:prstGeom>
        </p:spPr>
      </p:pic>
      <p:cxnSp>
        <p:nvCxnSpPr>
          <p:cNvPr id="11" name="Straight Connector 10">
            <a:extLst>
              <a:ext uri="{FF2B5EF4-FFF2-40B4-BE49-F238E27FC236}">
                <a16:creationId xmlns:a16="http://schemas.microsoft.com/office/drawing/2014/main" id="{89FC8D7B-93AA-4B39-B1D6-2C5FC22EE3DC}"/>
              </a:ext>
            </a:extLst>
          </p:cNvPr>
          <p:cNvCxnSpPr/>
          <p:nvPr/>
        </p:nvCxnSpPr>
        <p:spPr>
          <a:xfrm>
            <a:off x="1371600" y="3686164"/>
            <a:ext cx="3429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Audio 13">
            <a:hlinkClick r:id="" action="ppaction://media"/>
            <a:extLst>
              <a:ext uri="{FF2B5EF4-FFF2-40B4-BE49-F238E27FC236}">
                <a16:creationId xmlns:a16="http://schemas.microsoft.com/office/drawing/2014/main" id="{B54EC206-8E0F-4560-970F-9DAFB7142A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25664428"/>
      </p:ext>
    </p:extLst>
  </p:cSld>
  <p:clrMapOvr>
    <a:masterClrMapping/>
  </p:clrMapOvr>
  <mc:AlternateContent xmlns:mc="http://schemas.openxmlformats.org/markup-compatibility/2006">
    <mc:Choice xmlns:p14="http://schemas.microsoft.com/office/powerpoint/2010/main" Requires="p14">
      <p:transition spd="slow" p14:dur="2000" advTm="68889"/>
    </mc:Choice>
    <mc:Fallback>
      <p:transition spd="slow" advTm="68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5"/>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643465" y="643467"/>
            <a:ext cx="10948459" cy="914400"/>
          </a:xfrm>
        </p:spPr>
        <p:txBody>
          <a:bodyPr anchor="t">
            <a:noAutofit/>
          </a:bodyPr>
          <a:lstStyle/>
          <a:p>
            <a:pPr algn="ctr"/>
            <a:r>
              <a:rPr lang="en-US" sz="6000" dirty="0">
                <a:solidFill>
                  <a:schemeClr val="bg1"/>
                </a:solidFill>
                <a:latin typeface="Malgun Gothic" panose="020B0503020000020004" pitchFamily="34" charset="-127"/>
                <a:ea typeface="Malgun Gothic" panose="020B0503020000020004" pitchFamily="34" charset="-127"/>
              </a:rPr>
              <a:t>Stage 2: Problem Statement</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1162733" y="2440517"/>
            <a:ext cx="3849841" cy="2447367"/>
          </a:xfrm>
        </p:spPr>
        <p:txBody>
          <a:bodyPr anchor="t" anchorCtr="0">
            <a:noAutofit/>
          </a:bodyPr>
          <a:lstStyle/>
          <a:p>
            <a:pPr algn="ctr"/>
            <a:r>
              <a:rPr lang="en-US"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My husband and I need a fair way to keep the house clean because we both want a cleaner home without added stress</a:t>
            </a:r>
            <a:endParaRPr lang="en-CA"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E6DD448E-9B9E-4413-92DC-F5F22BEA5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3325" y="0"/>
            <a:ext cx="9512673" cy="7350702"/>
          </a:xfrm>
          <a:prstGeom prst="rect">
            <a:avLst/>
          </a:prstGeom>
        </p:spPr>
      </p:pic>
      <p:pic>
        <p:nvPicPr>
          <p:cNvPr id="11" name="Audio 10">
            <a:hlinkClick r:id="" action="ppaction://media"/>
            <a:extLst>
              <a:ext uri="{FF2B5EF4-FFF2-40B4-BE49-F238E27FC236}">
                <a16:creationId xmlns:a16="http://schemas.microsoft.com/office/drawing/2014/main" id="{00E43984-88CC-4FD8-ADD4-40D1E73417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44942097"/>
      </p:ext>
    </p:extLst>
  </p:cSld>
  <p:clrMapOvr>
    <a:masterClrMapping/>
  </p:clrMapOvr>
  <mc:AlternateContent xmlns:mc="http://schemas.openxmlformats.org/markup-compatibility/2006">
    <mc:Choice xmlns:p14="http://schemas.microsoft.com/office/powerpoint/2010/main" Requires="p14">
      <p:transition spd="slow" p14:dur="2000" advTm="81843"/>
    </mc:Choice>
    <mc:Fallback>
      <p:transition spd="slow" advTm="81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5"/>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643466" y="643467"/>
            <a:ext cx="9681634" cy="952068"/>
          </a:xfrm>
        </p:spPr>
        <p:txBody>
          <a:bodyPr anchor="t">
            <a:noAutofit/>
          </a:bodyPr>
          <a:lstStyle/>
          <a:p>
            <a:r>
              <a:rPr lang="en-US" sz="6000" dirty="0">
                <a:solidFill>
                  <a:schemeClr val="bg1"/>
                </a:solidFill>
                <a:latin typeface="Malgun Gothic" panose="020B0503020000020004" pitchFamily="34" charset="-127"/>
                <a:ea typeface="Malgun Gothic" panose="020B0503020000020004" pitchFamily="34" charset="-127"/>
              </a:rPr>
              <a:t>Stage 3: Divergent Ideation</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643466" y="2239008"/>
            <a:ext cx="9102906" cy="3975524"/>
          </a:xfrm>
        </p:spPr>
        <p:txBody>
          <a:bodyPr anchor="t" anchorCtr="0">
            <a:normAutofit/>
          </a:bodyPr>
          <a:lstStyle/>
          <a:p>
            <a:pPr marL="342900" indent="-342900">
              <a:buClr>
                <a:schemeClr val="bg1"/>
              </a:buClr>
              <a:buFont typeface="Arial" panose="020B0604020202020204" pitchFamily="34" charset="0"/>
              <a:buChar char="•"/>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Make a chore list/schedule</a:t>
            </a:r>
          </a:p>
          <a:p>
            <a:pPr marL="342900" indent="-342900">
              <a:buClr>
                <a:schemeClr val="bg1"/>
              </a:buClr>
              <a:buFont typeface="Arial" panose="020B0604020202020204" pitchFamily="34" charset="0"/>
              <a:buChar char="•"/>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Hire a cleaner</a:t>
            </a:r>
          </a:p>
          <a:p>
            <a:pPr marL="342900" indent="-342900">
              <a:buClr>
                <a:schemeClr val="bg1"/>
              </a:buClr>
              <a:buFont typeface="Arial" panose="020B0604020202020204" pitchFamily="34" charset="0"/>
              <a:buChar char="•"/>
            </a:pPr>
            <a:r>
              <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Make the tenants do it</a:t>
            </a:r>
          </a:p>
          <a:p>
            <a:pPr marL="342900" indent="-342900">
              <a:buClr>
                <a:schemeClr val="bg1"/>
              </a:buClr>
              <a:buFont typeface="Arial" panose="020B0604020202020204" pitchFamily="34" charset="0"/>
              <a:buChar char="•"/>
            </a:pPr>
            <a:r>
              <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Get a Roomba (and other cleaning robots)</a:t>
            </a:r>
          </a:p>
          <a:p>
            <a:pPr marL="342900" indent="-342900">
              <a:buClr>
                <a:schemeClr val="bg1"/>
              </a:buClr>
              <a:buFont typeface="Arial" panose="020B0604020202020204" pitchFamily="34" charset="0"/>
              <a:buChar char="•"/>
            </a:pPr>
            <a:r>
              <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Learn to love dirt and dust</a:t>
            </a:r>
          </a:p>
          <a:p>
            <a:pPr marL="342900" indent="-342900">
              <a:buClr>
                <a:schemeClr val="bg1"/>
              </a:buClr>
              <a:buFont typeface="Arial" panose="020B0604020202020204" pitchFamily="34" charset="0"/>
              <a:buChar char="•"/>
            </a:pPr>
            <a:r>
              <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Move to a smaller house (less area, less cleaning)</a:t>
            </a:r>
          </a:p>
          <a:p>
            <a:pPr marL="342900" indent="-342900">
              <a:buClr>
                <a:schemeClr val="bg1"/>
              </a:buClr>
              <a:buFont typeface="Arial" panose="020B0604020202020204" pitchFamily="34" charset="0"/>
              <a:buChar char="•"/>
            </a:pPr>
            <a:r>
              <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Use only disposable things to avoid dishes, laundry</a:t>
            </a:r>
          </a:p>
          <a:p>
            <a:pPr marL="342900" indent="-342900">
              <a:buClr>
                <a:schemeClr val="bg1"/>
              </a:buClr>
              <a:buFont typeface="Arial" panose="020B0604020202020204" pitchFamily="34" charset="0"/>
              <a:buChar char="•"/>
            </a:pPr>
            <a:r>
              <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Switch to a minimalist lifestyle</a:t>
            </a: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a:extLst>
              <a:ext uri="{FF2B5EF4-FFF2-40B4-BE49-F238E27FC236}">
                <a16:creationId xmlns:a16="http://schemas.microsoft.com/office/drawing/2014/main" id="{F429F16D-7712-4A74-9DA2-68FE71D3C8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17521170"/>
      </p:ext>
    </p:extLst>
  </p:cSld>
  <p:clrMapOvr>
    <a:masterClrMapping/>
  </p:clrMapOvr>
  <mc:AlternateContent xmlns:mc="http://schemas.openxmlformats.org/markup-compatibility/2006">
    <mc:Choice xmlns:p14="http://schemas.microsoft.com/office/powerpoint/2010/main" Requires="p14">
      <p:transition spd="slow" p14:dur="2000" advTm="42319"/>
    </mc:Choice>
    <mc:Fallback>
      <p:transition spd="slow" advTm="42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5"/>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643465" y="643467"/>
            <a:ext cx="10215035" cy="952068"/>
          </a:xfrm>
        </p:spPr>
        <p:txBody>
          <a:bodyPr anchor="t">
            <a:noAutofit/>
          </a:bodyPr>
          <a:lstStyle/>
          <a:p>
            <a:r>
              <a:rPr lang="en-US" sz="6000" dirty="0">
                <a:solidFill>
                  <a:schemeClr val="bg1"/>
                </a:solidFill>
                <a:latin typeface="Malgun Gothic" panose="020B0503020000020004" pitchFamily="34" charset="-127"/>
                <a:ea typeface="Malgun Gothic" panose="020B0503020000020004" pitchFamily="34" charset="-127"/>
              </a:rPr>
              <a:t>Stage 3: Convergent Ideation</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3765798" y="3550209"/>
            <a:ext cx="4657349" cy="676553"/>
          </a:xfrm>
          <a:noFill/>
          <a:ln>
            <a:noFill/>
          </a:ln>
        </p:spPr>
        <p:style>
          <a:lnRef idx="0">
            <a:scrgbClr r="0" g="0" b="0"/>
          </a:lnRef>
          <a:fillRef idx="0">
            <a:scrgbClr r="0" g="0" b="0"/>
          </a:fillRef>
          <a:effectRef idx="0">
            <a:scrgbClr r="0" g="0" b="0"/>
          </a:effectRef>
          <a:fontRef idx="minor">
            <a:schemeClr val="lt1"/>
          </a:fontRef>
        </p:style>
        <p:txBody>
          <a:bodyPr wrap="square" anchor="t" anchorCtr="0">
            <a:noAutofit/>
          </a:bodyPr>
          <a:lstStyle/>
          <a:p>
            <a:r>
              <a:rPr lang="en-US" sz="3600" b="1" i="1"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Chore list/schedule</a:t>
            </a:r>
            <a:endParaRPr lang="en-CA" sz="3600" b="1" i="1"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udio 13">
            <a:hlinkClick r:id="" action="ppaction://media"/>
            <a:extLst>
              <a:ext uri="{FF2B5EF4-FFF2-40B4-BE49-F238E27FC236}">
                <a16:creationId xmlns:a16="http://schemas.microsoft.com/office/drawing/2014/main" id="{8B79162C-16B6-42EB-BB30-0E9693069C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07443589"/>
      </p:ext>
    </p:extLst>
  </p:cSld>
  <p:clrMapOvr>
    <a:masterClrMapping/>
  </p:clrMapOvr>
  <mc:AlternateContent xmlns:mc="http://schemas.openxmlformats.org/markup-compatibility/2006">
    <mc:Choice xmlns:p14="http://schemas.microsoft.com/office/powerpoint/2010/main" Requires="p14">
      <p:transition spd="slow" p14:dur="2000" advTm="24220"/>
    </mc:Choice>
    <mc:Fallback>
      <p:transition spd="slow" advTm="24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audio isNarration="1">
              <p:cMediaNode vol="80000" showWhenStopped="0">
                <p:cTn id="15" fill="hold" display="0">
                  <p:stCondLst>
                    <p:cond delay="indefinite"/>
                  </p:stCondLst>
                  <p:endCondLst>
                    <p:cond evt="onStopAudio" delay="0">
                      <p:tgtEl>
                        <p:sldTgt/>
                      </p:tgtEl>
                    </p:cond>
                  </p:endCondLst>
                </p:cTn>
                <p:tgtEl>
                  <p:spTgt spid="14"/>
                </p:tgtEl>
              </p:cMediaNode>
            </p:audio>
          </p:childTnLst>
        </p:cTn>
      </p:par>
    </p:tnLst>
    <p:bldLst>
      <p:bldP spid="3" grpId="1" build="p"/>
    </p:bldLst>
  </p:timing>
  <p:extLst>
    <p:ext uri="{E180D4A7-C9FB-4DFB-919C-405C955672EB}">
      <p14:showEvtLst xmlns:p14="http://schemas.microsoft.com/office/powerpoint/2010/main">
        <p14:triggerEvt type="onClick" time="3514" objId="1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5"/>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643466" y="643467"/>
            <a:ext cx="9102906" cy="952068"/>
          </a:xfrm>
        </p:spPr>
        <p:txBody>
          <a:bodyPr anchor="t">
            <a:normAutofit/>
          </a:bodyPr>
          <a:lstStyle/>
          <a:p>
            <a:r>
              <a:rPr lang="en-US" sz="6000" dirty="0">
                <a:solidFill>
                  <a:schemeClr val="bg1"/>
                </a:solidFill>
                <a:latin typeface="Malgun Gothic" panose="020B0503020000020004" pitchFamily="34" charset="-127"/>
                <a:ea typeface="Malgun Gothic" panose="020B0503020000020004" pitchFamily="34" charset="-127"/>
              </a:rPr>
              <a:t>Stage 4: Prototype</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643466" y="2664608"/>
            <a:ext cx="6429363" cy="1528761"/>
          </a:xfrm>
        </p:spPr>
        <p:txBody>
          <a:bodyPr anchor="t" anchorCtr="0">
            <a:normAutofit/>
          </a:bodyPr>
          <a:lstStyle/>
          <a:p>
            <a:pPr marL="457200" indent="-457200">
              <a:buClr>
                <a:schemeClr val="bg1"/>
              </a:buClr>
              <a:buFont typeface="+mj-lt"/>
              <a:buAutoNum type="arabicPeriod"/>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Identify chores to be divvied/scheduled</a:t>
            </a:r>
          </a:p>
          <a:p>
            <a:pPr marL="457200" indent="-457200">
              <a:buClr>
                <a:schemeClr val="bg1"/>
              </a:buClr>
              <a:buFont typeface="+mj-lt"/>
              <a:buAutoNum type="arabicPeriod"/>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Determine frequency for each chore</a:t>
            </a:r>
          </a:p>
          <a:p>
            <a:pPr marL="457200" indent="-457200">
              <a:buClr>
                <a:schemeClr val="bg1"/>
              </a:buClr>
              <a:buFont typeface="+mj-lt"/>
              <a:buAutoNum type="arabicPeriod"/>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Decide who is responsible for each chore</a:t>
            </a:r>
          </a:p>
          <a:p>
            <a:pPr marL="457200" indent="-457200">
              <a:buClr>
                <a:schemeClr val="bg1"/>
              </a:buClr>
              <a:buFont typeface="+mj-lt"/>
              <a:buAutoNum type="arabicPeriod"/>
            </a:pPr>
            <a:endParaRPr lang="en-CA"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1E746D26-CDBC-4CC5-AA05-178B17B1E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4725" y="1595535"/>
            <a:ext cx="3123294" cy="4041910"/>
          </a:xfrm>
          <a:prstGeom prst="rect">
            <a:avLst/>
          </a:prstGeom>
        </p:spPr>
      </p:pic>
      <p:pic>
        <p:nvPicPr>
          <p:cNvPr id="7" name="Audio 6">
            <a:hlinkClick r:id="" action="ppaction://media"/>
            <a:extLst>
              <a:ext uri="{FF2B5EF4-FFF2-40B4-BE49-F238E27FC236}">
                <a16:creationId xmlns:a16="http://schemas.microsoft.com/office/drawing/2014/main" id="{E60D6D88-1D6A-4510-9E27-FA3A0945FE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45672650"/>
      </p:ext>
    </p:extLst>
  </p:cSld>
  <p:clrMapOvr>
    <a:masterClrMapping/>
  </p:clrMapOvr>
  <mc:AlternateContent xmlns:mc="http://schemas.openxmlformats.org/markup-compatibility/2006">
    <mc:Choice xmlns:p14="http://schemas.microsoft.com/office/powerpoint/2010/main" Requires="p14">
      <p:transition spd="slow" p14:dur="2000" advTm="45050"/>
    </mc:Choice>
    <mc:Fallback>
      <p:transition spd="slow" advTm="45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4"/>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643466" y="643467"/>
            <a:ext cx="9102906" cy="952068"/>
          </a:xfrm>
        </p:spPr>
        <p:txBody>
          <a:bodyPr anchor="t">
            <a:normAutofit/>
          </a:bodyPr>
          <a:lstStyle/>
          <a:p>
            <a:r>
              <a:rPr lang="en-US" sz="6000" dirty="0">
                <a:solidFill>
                  <a:schemeClr val="bg1"/>
                </a:solidFill>
                <a:latin typeface="Malgun Gothic" panose="020B0503020000020004" pitchFamily="34" charset="-127"/>
                <a:ea typeface="Malgun Gothic" panose="020B0503020000020004" pitchFamily="34" charset="-127"/>
              </a:rPr>
              <a:t>Stage 5: Testing</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2133798" y="3431573"/>
            <a:ext cx="3377691" cy="460125"/>
          </a:xfrm>
        </p:spPr>
        <p:txBody>
          <a:bodyPr anchor="t" anchorCtr="0">
            <a:normAutofit/>
          </a:bodyPr>
          <a:lstStyle/>
          <a:p>
            <a:r>
              <a:rPr lang="en-US" sz="2000" i="1"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be continued…</a:t>
            </a:r>
            <a:endParaRPr lang="en-CA" sz="2000" i="1"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0F4B59B0-779C-4F50-842E-EB8C824FF7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03828198"/>
      </p:ext>
    </p:extLst>
  </p:cSld>
  <p:clrMapOvr>
    <a:masterClrMapping/>
  </p:clrMapOvr>
  <mc:AlternateContent xmlns:mc="http://schemas.openxmlformats.org/markup-compatibility/2006">
    <mc:Choice xmlns:p14="http://schemas.microsoft.com/office/powerpoint/2010/main" Requires="p14">
      <p:transition spd="slow" p14:dur="2000" advTm="43974"/>
    </mc:Choice>
    <mc:Fallback>
      <p:transition spd="slow" advTm="43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116BCDC2-6644-454A-AC2A-361C65008EAC}"/>
              </a:ext>
            </a:extLst>
          </p:cNvPr>
          <p:cNvPicPr>
            <a:picLocks noChangeAspect="1"/>
          </p:cNvPicPr>
          <p:nvPr/>
        </p:nvPicPr>
        <p:blipFill rotWithShape="1">
          <a:blip r:embed="rId4"/>
          <a:srcRect b="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25AAE-EAF4-4DF2-A571-25057486C9AD}"/>
              </a:ext>
            </a:extLst>
          </p:cNvPr>
          <p:cNvSpPr>
            <a:spLocks noGrp="1"/>
          </p:cNvSpPr>
          <p:nvPr>
            <p:ph type="ctrTitle"/>
          </p:nvPr>
        </p:nvSpPr>
        <p:spPr>
          <a:xfrm>
            <a:off x="643466" y="643467"/>
            <a:ext cx="9102906" cy="952068"/>
          </a:xfrm>
        </p:spPr>
        <p:txBody>
          <a:bodyPr anchor="t">
            <a:normAutofit/>
          </a:bodyPr>
          <a:lstStyle/>
          <a:p>
            <a:r>
              <a:rPr lang="en-US" sz="6000" dirty="0">
                <a:solidFill>
                  <a:schemeClr val="bg1"/>
                </a:solidFill>
                <a:latin typeface="Malgun Gothic" panose="020B0503020000020004" pitchFamily="34" charset="-127"/>
                <a:ea typeface="Malgun Gothic" panose="020B0503020000020004" pitchFamily="34" charset="-127"/>
              </a:rPr>
              <a:t>Sources</a:t>
            </a:r>
            <a:endParaRPr lang="en-CA" sz="6000" dirty="0">
              <a:solidFill>
                <a:schemeClr val="bg1"/>
              </a:solidFill>
              <a:latin typeface="Malgun Gothic" panose="020B0503020000020004" pitchFamily="34" charset="-127"/>
              <a:ea typeface="Malgun Gothic" panose="020B0503020000020004" pitchFamily="34" charset="-127"/>
            </a:endParaRPr>
          </a:p>
        </p:txBody>
      </p:sp>
      <p:sp>
        <p:nvSpPr>
          <p:cNvPr id="3" name="Subtitle 2">
            <a:extLst>
              <a:ext uri="{FF2B5EF4-FFF2-40B4-BE49-F238E27FC236}">
                <a16:creationId xmlns:a16="http://schemas.microsoft.com/office/drawing/2014/main" id="{39094951-33C6-440F-92EA-252888A9E0D1}"/>
              </a:ext>
            </a:extLst>
          </p:cNvPr>
          <p:cNvSpPr>
            <a:spLocks noGrp="1"/>
          </p:cNvSpPr>
          <p:nvPr>
            <p:ph type="subTitle" idx="1"/>
          </p:nvPr>
        </p:nvSpPr>
        <p:spPr>
          <a:xfrm>
            <a:off x="643466" y="2239008"/>
            <a:ext cx="9102906" cy="3975524"/>
          </a:xfrm>
        </p:spPr>
        <p:txBody>
          <a:bodyPr anchor="t" anchorCtr="0">
            <a:normAutofit/>
          </a:bodyPr>
          <a:lstStyle/>
          <a:p>
            <a:pPr marL="342900" indent="-342900">
              <a:buFont typeface="Arial" panose="020B0604020202020204" pitchFamily="34" charset="0"/>
              <a:buChar char="•"/>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Empathy map persona image:</a:t>
            </a:r>
          </a:p>
          <a:p>
            <a:pPr marL="800100" lvl="1" indent="-342900">
              <a:buFont typeface="Arial" panose="020B0604020202020204" pitchFamily="34" charset="0"/>
              <a:buChar char="•"/>
            </a:pP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Working Woman </a:t>
            </a:r>
            <a:r>
              <a:rPr lang="en-US" sz="20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R</a:t>
            </a: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eport. (2016, </a:t>
            </a:r>
            <a:r>
              <a:rPr lang="en-US" sz="20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a:t>
            </a: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ctober 13). How equal are chores in your marriage - and does it matter? Retrieved </a:t>
            </a:r>
            <a:r>
              <a:rPr lang="en-US" sz="20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a:t>
            </a:r>
            <a:r>
              <a:rPr lang="en-US" sz="2000" cap="none"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ecember 13, 2020, from https://workingwomanreport.com/equal-chores-marriage-matter/</a:t>
            </a:r>
            <a:endParaRPr lang="en-US" sz="20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7056F27B-9F1A-4C9D-96D0-1C2DB7EC40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6969815"/>
      </p:ext>
    </p:extLst>
  </p:cSld>
  <p:clrMapOvr>
    <a:masterClrMapping/>
  </p:clrMapOvr>
  <mc:AlternateContent xmlns:mc="http://schemas.openxmlformats.org/markup-compatibility/2006">
    <mc:Choice xmlns:p14="http://schemas.microsoft.com/office/powerpoint/2010/main" Requires="p14">
      <p:transition spd="slow" p14:dur="2000" advTm="22612"/>
    </mc:Choice>
    <mc:Fallback>
      <p:transition spd="slow" advTm="22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VTI">
  <a:themeElements>
    <a:clrScheme name="AnalogousFromRegularSeedLeftStep">
      <a:dk1>
        <a:srgbClr val="000000"/>
      </a:dk1>
      <a:lt1>
        <a:srgbClr val="FFFFFF"/>
      </a:lt1>
      <a:dk2>
        <a:srgbClr val="392820"/>
      </a:dk2>
      <a:lt2>
        <a:srgbClr val="E8E2E8"/>
      </a:lt2>
      <a:accent1>
        <a:srgbClr val="27B821"/>
      </a:accent1>
      <a:accent2>
        <a:srgbClr val="5DB414"/>
      </a:accent2>
      <a:accent3>
        <a:srgbClr val="98A91E"/>
      </a:accent3>
      <a:accent4>
        <a:srgbClr val="CF9917"/>
      </a:accent4>
      <a:accent5>
        <a:srgbClr val="E76029"/>
      </a:accent5>
      <a:accent6>
        <a:srgbClr val="D5172F"/>
      </a:accent6>
      <a:hlink>
        <a:srgbClr val="B93FBF"/>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8604</TotalTime>
  <Words>362</Words>
  <Application>Microsoft Office PowerPoint</Application>
  <PresentationFormat>Widescreen</PresentationFormat>
  <Paragraphs>39</Paragraphs>
  <Slides>8</Slides>
  <Notes>5</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Malgun Gothic</vt:lpstr>
      <vt:lpstr>Malgun Gothic Semilight</vt:lpstr>
      <vt:lpstr>Arial</vt:lpstr>
      <vt:lpstr>Calibri</vt:lpstr>
      <vt:lpstr>Calibri Light</vt:lpstr>
      <vt:lpstr>RetrospectVTI</vt:lpstr>
      <vt:lpstr>Case Study: Family Interactions in the Home</vt:lpstr>
      <vt:lpstr>Stage 1: Empathy</vt:lpstr>
      <vt:lpstr>Stage 2: Problem Statement</vt:lpstr>
      <vt:lpstr>Stage 3: Divergent Ideation</vt:lpstr>
      <vt:lpstr>Stage 3: Convergent Ideation</vt:lpstr>
      <vt:lpstr>Stage 4: Prototype</vt:lpstr>
      <vt:lpstr>Stage 5: Testing</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Family Interactions in the Home</dc:title>
  <dc:creator>Caitlin Ross</dc:creator>
  <cp:lastModifiedBy>Caitlin Ross</cp:lastModifiedBy>
  <cp:revision>32</cp:revision>
  <dcterms:created xsi:type="dcterms:W3CDTF">2020-12-09T14:17:23Z</dcterms:created>
  <dcterms:modified xsi:type="dcterms:W3CDTF">2020-12-15T13:48:58Z</dcterms:modified>
</cp:coreProperties>
</file>