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1" r:id="rId6"/>
    <p:sldId id="263" r:id="rId7"/>
    <p:sldId id="264" r:id="rId8"/>
    <p:sldId id="265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714" autoAdjust="0"/>
  </p:normalViewPr>
  <p:slideViewPr>
    <p:cSldViewPr>
      <p:cViewPr varScale="1">
        <p:scale>
          <a:sx n="66" d="100"/>
          <a:sy n="66" d="100"/>
        </p:scale>
        <p:origin x="-2166" y="-13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F6BCE-E5B3-472A-8B0E-C27E9911044D}" type="datetimeFigureOut">
              <a:rPr lang="en-US" smtClean="0"/>
              <a:pPr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802" y="5572132"/>
            <a:ext cx="3086100" cy="19288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CA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Ross</a:t>
            </a:r>
          </a:p>
          <a:p>
            <a:pPr algn="ctr">
              <a:buNone/>
            </a:pPr>
            <a:r>
              <a:rPr lang="en-CA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</a:p>
          <a:p>
            <a:pPr algn="ctr">
              <a:buNone/>
            </a:pPr>
            <a:r>
              <a:rPr lang="en-CA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Dr. Reichstein</a:t>
            </a:r>
            <a:endParaRPr lang="en-CA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5860" y="2071670"/>
            <a:ext cx="412805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COMP 2003</a:t>
            </a:r>
          </a:p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Assignment 4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142976"/>
          <a:ext cx="2285991" cy="624922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9527"/>
                <a:gridCol w="342373"/>
                <a:gridCol w="342373"/>
                <a:gridCol w="433692"/>
                <a:gridCol w="848026"/>
              </a:tblGrid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A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B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C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D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AB &lt; CD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6576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357430" y="2928926"/>
          <a:ext cx="1857387" cy="195073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28627"/>
                <a:gridCol w="357190"/>
                <a:gridCol w="357190"/>
                <a:gridCol w="357190"/>
                <a:gridCol w="357190"/>
              </a:tblGrid>
              <a:tr h="381003">
                <a:tc>
                  <a:txBody>
                    <a:bodyPr/>
                    <a:lstStyle/>
                    <a:p>
                      <a:r>
                        <a:rPr lang="en-CA" sz="1200" baseline="-25000" dirty="0" smtClean="0"/>
                        <a:t>CD</a:t>
                      </a:r>
                      <a:r>
                        <a:rPr lang="en-CA" sz="1200" dirty="0" smtClean="0"/>
                        <a:t>\</a:t>
                      </a:r>
                      <a:r>
                        <a:rPr lang="en-CA" sz="1200" baseline="30000" dirty="0" smtClean="0"/>
                        <a:t>AB</a:t>
                      </a:r>
                      <a:endParaRPr lang="en-CA" sz="1200" baseline="30000" dirty="0"/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44" name="Rectangle 43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1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0" y="714348"/>
            <a:ext cx="1500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1) Truth Table</a:t>
            </a:r>
            <a:endParaRPr lang="en-CA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5992" y="1643042"/>
            <a:ext cx="4572008" cy="861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3) Product of Sums:</a:t>
            </a:r>
          </a:p>
          <a:p>
            <a:r>
              <a:rPr lang="en-CA" sz="1200" dirty="0" smtClean="0"/>
              <a:t>(A+B+C+D)(A+(</a:t>
            </a:r>
            <a:r>
              <a:rPr lang="en-CA" sz="1200" dirty="0" smtClean="0">
                <a:cs typeface="Arial"/>
              </a:rPr>
              <a:t>¬B)</a:t>
            </a:r>
            <a:r>
              <a:rPr lang="en-CA" sz="1200" dirty="0" smtClean="0"/>
              <a:t>+C+D)(A+(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B)+C+(</a:t>
            </a:r>
            <a:r>
              <a:rPr lang="en-CA" sz="1200" dirty="0" smtClean="0">
                <a:cs typeface="Arial"/>
              </a:rPr>
              <a:t>¬D)</a:t>
            </a:r>
            <a:r>
              <a:rPr lang="en-CA" sz="1200" dirty="0" smtClean="0"/>
              <a:t>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+B+C+D)((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+B+C+(</a:t>
            </a:r>
            <a:r>
              <a:rPr lang="en-CA" sz="1200" dirty="0" smtClean="0">
                <a:cs typeface="Arial"/>
              </a:rPr>
              <a:t>¬D)</a:t>
            </a:r>
            <a:r>
              <a:rPr lang="en-CA" sz="1200" dirty="0" smtClean="0"/>
              <a:t>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+B+(</a:t>
            </a:r>
            <a:r>
              <a:rPr lang="en-CA" sz="1200" dirty="0" smtClean="0">
                <a:cs typeface="Arial"/>
              </a:rPr>
              <a:t>¬C)</a:t>
            </a:r>
            <a:r>
              <a:rPr lang="en-CA" sz="1200" dirty="0" smtClean="0"/>
              <a:t>+D)((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¬B)</a:t>
            </a:r>
            <a:r>
              <a:rPr lang="en-CA" sz="1200" dirty="0" smtClean="0"/>
              <a:t>+C+D)((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¬B)</a:t>
            </a:r>
            <a:r>
              <a:rPr lang="en-CA" sz="1200" dirty="0" smtClean="0"/>
              <a:t>+C+(</a:t>
            </a:r>
            <a:r>
              <a:rPr lang="en-CA" sz="1200" dirty="0" smtClean="0">
                <a:cs typeface="Arial"/>
              </a:rPr>
              <a:t>¬D)</a:t>
            </a:r>
            <a:r>
              <a:rPr lang="en-CA" sz="1200" dirty="0" smtClean="0"/>
              <a:t>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¬B)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¬C)</a:t>
            </a:r>
            <a:r>
              <a:rPr lang="en-CA" sz="1200" dirty="0" smtClean="0"/>
              <a:t>+D)((</a:t>
            </a:r>
            <a:r>
              <a:rPr lang="en-CA" sz="1200" dirty="0" smtClean="0">
                <a:cs typeface="Arial"/>
              </a:rPr>
              <a:t>¬A)+(¬B)+(¬C)+(¬D)</a:t>
            </a:r>
            <a:r>
              <a:rPr lang="en-CA" sz="1200" dirty="0" smtClean="0"/>
              <a:t>)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285992" y="785786"/>
            <a:ext cx="4572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2) Sum of Products:</a:t>
            </a:r>
          </a:p>
          <a:p>
            <a:r>
              <a:rPr lang="en-CA" sz="1200" dirty="0" smtClean="0">
                <a:cs typeface="Arial"/>
              </a:rPr>
              <a:t>(¬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A)BC(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A)BCD + 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</a:t>
            </a:r>
            <a:endParaRPr lang="en-CA" sz="1200" dirty="0"/>
          </a:p>
        </p:txBody>
      </p:sp>
      <p:sp>
        <p:nvSpPr>
          <p:cNvPr id="138" name="TextBox 137"/>
          <p:cNvSpPr txBox="1"/>
          <p:nvPr/>
        </p:nvSpPr>
        <p:spPr>
          <a:xfrm>
            <a:off x="4286256" y="3643306"/>
            <a:ext cx="237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4) Minimized Sum of Products:</a:t>
            </a:r>
          </a:p>
          <a:p>
            <a:r>
              <a:rPr lang="en-CA" sz="1200" dirty="0" smtClean="0">
                <a:cs typeface="Arial"/>
              </a:rPr>
              <a:t>(¬</a:t>
            </a:r>
            <a:r>
              <a:rPr lang="en-CA" sz="1200" dirty="0" smtClean="0"/>
              <a:t>A)C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B)D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</a:t>
            </a:r>
            <a:endParaRPr lang="en-CA" sz="1200" dirty="0"/>
          </a:p>
        </p:txBody>
      </p:sp>
      <p:grpSp>
        <p:nvGrpSpPr>
          <p:cNvPr id="143" name="Group 142"/>
          <p:cNvGrpSpPr/>
          <p:nvPr/>
        </p:nvGrpSpPr>
        <p:grpSpPr>
          <a:xfrm>
            <a:off x="2285992" y="5929322"/>
            <a:ext cx="4572009" cy="2857519"/>
            <a:chOff x="500034" y="714356"/>
            <a:chExt cx="8786877" cy="4786346"/>
          </a:xfrm>
        </p:grpSpPr>
        <p:pic>
          <p:nvPicPr>
            <p:cNvPr id="14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72197" y="1285860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786709" y="2428868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6" name="TextBox 145"/>
            <p:cNvSpPr txBox="1"/>
            <p:nvPr/>
          </p:nvSpPr>
          <p:spPr>
            <a:xfrm>
              <a:off x="500034" y="78579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500034" y="221455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00034" y="357187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00034" y="521495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D</a:t>
              </a:r>
              <a:endParaRPr lang="en-CA" dirty="0"/>
            </a:p>
          </p:txBody>
        </p:sp>
        <p:sp>
          <p:nvSpPr>
            <p:cNvPr id="150" name="Flowchart: Delay 149"/>
            <p:cNvSpPr/>
            <p:nvPr/>
          </p:nvSpPr>
          <p:spPr>
            <a:xfrm>
              <a:off x="3000364" y="714356"/>
              <a:ext cx="571504" cy="642942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1" name="Straight Connector 150"/>
            <p:cNvCxnSpPr/>
            <p:nvPr/>
          </p:nvCxnSpPr>
          <p:spPr>
            <a:xfrm>
              <a:off x="1000100" y="928671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928663" y="3784602"/>
              <a:ext cx="157163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rot="5400000" flipH="1" flipV="1">
              <a:off x="1214415" y="2500307"/>
              <a:ext cx="257176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2500297" y="1214423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5" name="Group 32"/>
            <p:cNvGrpSpPr/>
            <p:nvPr/>
          </p:nvGrpSpPr>
          <p:grpSpPr>
            <a:xfrm>
              <a:off x="1571604" y="714356"/>
              <a:ext cx="500067" cy="428628"/>
              <a:chOff x="1571604" y="714356"/>
              <a:chExt cx="500066" cy="428628"/>
            </a:xfrm>
          </p:grpSpPr>
          <p:sp>
            <p:nvSpPr>
              <p:cNvPr id="203" name="Isosceles Triangle 202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04" name="Oval 203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56" name="Straight Connector 155"/>
            <p:cNvCxnSpPr>
              <a:stCxn id="204" idx="6"/>
            </p:cNvCxnSpPr>
            <p:nvPr/>
          </p:nvCxnSpPr>
          <p:spPr>
            <a:xfrm>
              <a:off x="2071670" y="928671"/>
              <a:ext cx="928695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7" name="Flowchart: Delay 156"/>
            <p:cNvSpPr/>
            <p:nvPr/>
          </p:nvSpPr>
          <p:spPr>
            <a:xfrm>
              <a:off x="4857752" y="3857628"/>
              <a:ext cx="571504" cy="642942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8" name="Flowchart: Delay 157"/>
            <p:cNvSpPr/>
            <p:nvPr/>
          </p:nvSpPr>
          <p:spPr>
            <a:xfrm>
              <a:off x="4857752" y="1857364"/>
              <a:ext cx="571504" cy="642942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9" name="Flowchart: Delay 158"/>
            <p:cNvSpPr/>
            <p:nvPr/>
          </p:nvSpPr>
          <p:spPr>
            <a:xfrm>
              <a:off x="3000364" y="2714620"/>
              <a:ext cx="571504" cy="642942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0" name="Flowchart: Delay 159"/>
            <p:cNvSpPr/>
            <p:nvPr/>
          </p:nvSpPr>
          <p:spPr>
            <a:xfrm>
              <a:off x="3000364" y="4857760"/>
              <a:ext cx="571504" cy="642942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161" name="Group 56"/>
            <p:cNvGrpSpPr/>
            <p:nvPr/>
          </p:nvGrpSpPr>
          <p:grpSpPr>
            <a:xfrm>
              <a:off x="1500165" y="2214554"/>
              <a:ext cx="500067" cy="428628"/>
              <a:chOff x="1571604" y="714356"/>
              <a:chExt cx="500066" cy="428628"/>
            </a:xfrm>
          </p:grpSpPr>
          <p:sp>
            <p:nvSpPr>
              <p:cNvPr id="201" name="Isosceles Triangle 200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02" name="Oval 201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62" name="Straight Connector 161"/>
            <p:cNvCxnSpPr/>
            <p:nvPr/>
          </p:nvCxnSpPr>
          <p:spPr>
            <a:xfrm>
              <a:off x="928663" y="2428869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>
              <a:off x="2000233" y="2428869"/>
              <a:ext cx="71438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rot="5400000" flipH="1" flipV="1">
              <a:off x="2465374" y="2678108"/>
              <a:ext cx="50006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2714612" y="292893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>
              <a:off x="857224" y="5429265"/>
              <a:ext cx="171451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 rot="5400000" flipH="1" flipV="1">
              <a:off x="1465241" y="4321975"/>
              <a:ext cx="2213784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2571737" y="3214686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>
              <a:off x="2285984" y="2000241"/>
              <a:ext cx="257176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0" name="Oval 169"/>
            <p:cNvSpPr/>
            <p:nvPr/>
          </p:nvSpPr>
          <p:spPr>
            <a:xfrm>
              <a:off x="2214547" y="857232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71" name="Straight Connector 170"/>
            <p:cNvCxnSpPr/>
            <p:nvPr/>
          </p:nvCxnSpPr>
          <p:spPr>
            <a:xfrm rot="5400000" flipH="1" flipV="1">
              <a:off x="1750994" y="1463661"/>
              <a:ext cx="107157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>
              <a:off x="3571868" y="3000372"/>
              <a:ext cx="85725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4429125" y="2285993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rot="5400000" flipH="1" flipV="1">
              <a:off x="4072729" y="2642388"/>
              <a:ext cx="71438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5" name="Oval 174"/>
            <p:cNvSpPr/>
            <p:nvPr/>
          </p:nvSpPr>
          <p:spPr>
            <a:xfrm>
              <a:off x="2143109" y="2357430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76" name="Straight Connector 175"/>
            <p:cNvCxnSpPr/>
            <p:nvPr/>
          </p:nvCxnSpPr>
          <p:spPr>
            <a:xfrm rot="5400000" flipH="1" flipV="1">
              <a:off x="1358084" y="3213893"/>
              <a:ext cx="171451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2214546" y="4071942"/>
              <a:ext cx="264320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8" name="Oval 177"/>
            <p:cNvSpPr/>
            <p:nvPr/>
          </p:nvSpPr>
          <p:spPr>
            <a:xfrm>
              <a:off x="1571605" y="371475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9" name="Oval 178"/>
            <p:cNvSpPr/>
            <p:nvPr/>
          </p:nvSpPr>
          <p:spPr>
            <a:xfrm>
              <a:off x="1714481" y="5357826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80" name="Straight Connector 179"/>
            <p:cNvCxnSpPr/>
            <p:nvPr/>
          </p:nvCxnSpPr>
          <p:spPr>
            <a:xfrm rot="5400000" flipH="1" flipV="1">
              <a:off x="1036614" y="4392620"/>
              <a:ext cx="121444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 flipH="1" flipV="1">
              <a:off x="1678762" y="5322108"/>
              <a:ext cx="21431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>
              <a:off x="1643041" y="5000637"/>
              <a:ext cx="135732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1785918" y="5214951"/>
              <a:ext cx="121444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3571868" y="5143512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>
              <a:off x="4357685" y="4357695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5400000" flipH="1" flipV="1">
              <a:off x="3965572" y="4749810"/>
              <a:ext cx="78581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3571869" y="1000109"/>
              <a:ext cx="207170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5429257" y="2143116"/>
              <a:ext cx="357191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5400000" flipH="1" flipV="1">
              <a:off x="5430050" y="1213629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5400000" flipH="1" flipV="1">
              <a:off x="5572926" y="1928009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5643570" y="1428737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>
              <a:off x="5786445" y="1714488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>
              <a:off x="5429257" y="4143381"/>
              <a:ext cx="157163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/>
            <p:nvPr/>
          </p:nvCxnSpPr>
          <p:spPr>
            <a:xfrm rot="5400000" flipH="1" flipV="1">
              <a:off x="6357950" y="3500439"/>
              <a:ext cx="128588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>
            <a:xfrm>
              <a:off x="7000893" y="2857497"/>
              <a:ext cx="100013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>
              <a:off x="6715140" y="1571613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>
            <a:xfrm rot="5400000" flipH="1" flipV="1">
              <a:off x="6680215" y="2106603"/>
              <a:ext cx="107157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>
              <a:off x="7215205" y="2643183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>
              <a:off x="8429652" y="2714621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0" name="TextBox 199"/>
            <p:cNvSpPr txBox="1"/>
            <p:nvPr/>
          </p:nvSpPr>
          <p:spPr>
            <a:xfrm>
              <a:off x="8051296" y="2214554"/>
              <a:ext cx="1235615" cy="412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/>
                <a:t>Output</a:t>
              </a:r>
              <a:endParaRPr lang="en-CA" sz="1000" dirty="0"/>
            </a:p>
          </p:txBody>
        </p:sp>
      </p:grpSp>
      <p:sp>
        <p:nvSpPr>
          <p:cNvPr id="205" name="TextBox 204"/>
          <p:cNvSpPr txBox="1"/>
          <p:nvPr/>
        </p:nvSpPr>
        <p:spPr>
          <a:xfrm>
            <a:off x="2500306" y="5357818"/>
            <a:ext cx="15537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5) Circuit Diagram</a:t>
            </a:r>
            <a:endParaRPr lang="en-CA" sz="1200" dirty="0"/>
          </a:p>
        </p:txBody>
      </p:sp>
      <p:sp>
        <p:nvSpPr>
          <p:cNvPr id="206" name="Rectangle 205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2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142976"/>
          <a:ext cx="2214554" cy="6949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0017"/>
                <a:gridCol w="267893"/>
                <a:gridCol w="267893"/>
                <a:gridCol w="339347"/>
                <a:gridCol w="1089404"/>
              </a:tblGrid>
              <a:tr h="490537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A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B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C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D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(First digit is 2) XOR (Last digit is 5)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0" y="785786"/>
            <a:ext cx="1178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1) Truth Table</a:t>
            </a:r>
            <a:endParaRPr lang="en-CA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2285992" y="1785918"/>
            <a:ext cx="4572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3) Product of Sums:</a:t>
            </a:r>
          </a:p>
          <a:p>
            <a:r>
              <a:rPr lang="en-CA" sz="1200" dirty="0" smtClean="0"/>
              <a:t>(A+B+(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C)+D)(A+(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C)+D)((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A)+B+C+(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D))((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B)+C+D)</a:t>
            </a:r>
          </a:p>
        </p:txBody>
      </p:sp>
      <p:graphicFrame>
        <p:nvGraphicFramePr>
          <p:cNvPr id="67" name="Table 66"/>
          <p:cNvGraphicFramePr>
            <a:graphicFrameLocks noGrp="1"/>
          </p:cNvGraphicFramePr>
          <p:nvPr/>
        </p:nvGraphicFramePr>
        <p:xfrm>
          <a:off x="2357430" y="2428860"/>
          <a:ext cx="1928825" cy="1859286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45113"/>
                <a:gridCol w="370928"/>
                <a:gridCol w="370928"/>
                <a:gridCol w="370928"/>
                <a:gridCol w="370928"/>
              </a:tblGrid>
              <a:tr h="381003">
                <a:tc>
                  <a:txBody>
                    <a:bodyPr/>
                    <a:lstStyle/>
                    <a:p>
                      <a:r>
                        <a:rPr lang="en-CA" sz="1200" baseline="-25000" dirty="0" smtClean="0"/>
                        <a:t>CD</a:t>
                      </a:r>
                      <a:r>
                        <a:rPr lang="en-CA" sz="1200" dirty="0" smtClean="0"/>
                        <a:t>\</a:t>
                      </a:r>
                      <a:r>
                        <a:rPr lang="en-CA" sz="1200" baseline="30000" dirty="0" smtClean="0"/>
                        <a:t>AB</a:t>
                      </a:r>
                      <a:endParaRPr lang="en-CA" sz="1200" baseline="30000" dirty="0"/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500570" y="2928926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4) Minimized Sum of Products:</a:t>
            </a:r>
          </a:p>
          <a:p>
            <a:r>
              <a:rPr lang="en-CA" sz="1200" dirty="0" smtClean="0">
                <a:cs typeface="Arial"/>
              </a:rPr>
              <a:t>(¬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 + AC + CD + BD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</a:t>
            </a:r>
            <a:endParaRPr lang="en-CA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2285992" y="785786"/>
            <a:ext cx="42148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2) Sum of Products:</a:t>
            </a:r>
          </a:p>
          <a:p>
            <a:r>
              <a:rPr lang="en-CA" sz="1200" dirty="0" smtClean="0">
                <a:cs typeface="Arial"/>
              </a:rPr>
              <a:t>(¬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A)BCD + 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 + AB(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 + ABC(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ABCD </a:t>
            </a:r>
            <a:endParaRPr lang="en-CA" sz="1200" dirty="0"/>
          </a:p>
        </p:txBody>
      </p:sp>
      <p:grpSp>
        <p:nvGrpSpPr>
          <p:cNvPr id="106" name="Group 105"/>
          <p:cNvGrpSpPr/>
          <p:nvPr/>
        </p:nvGrpSpPr>
        <p:grpSpPr>
          <a:xfrm>
            <a:off x="2285992" y="4857752"/>
            <a:ext cx="4572008" cy="3643338"/>
            <a:chOff x="500034" y="571480"/>
            <a:chExt cx="8643967" cy="5072099"/>
          </a:xfrm>
        </p:grpSpPr>
        <p:sp>
          <p:nvSpPr>
            <p:cNvPr id="107" name="TextBox 106"/>
            <p:cNvSpPr txBox="1"/>
            <p:nvPr/>
          </p:nvSpPr>
          <p:spPr>
            <a:xfrm>
              <a:off x="500034" y="78579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00034" y="221455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00034" y="357187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00034" y="521495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D</a:t>
              </a:r>
              <a:endParaRPr lang="en-CA" dirty="0"/>
            </a:p>
          </p:txBody>
        </p:sp>
        <p:sp>
          <p:nvSpPr>
            <p:cNvPr id="111" name="Flowchart: Delay 110"/>
            <p:cNvSpPr/>
            <p:nvPr/>
          </p:nvSpPr>
          <p:spPr>
            <a:xfrm>
              <a:off x="2714613" y="5143512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112" name="Group 97"/>
            <p:cNvGrpSpPr/>
            <p:nvPr/>
          </p:nvGrpSpPr>
          <p:grpSpPr>
            <a:xfrm>
              <a:off x="2071670" y="1928803"/>
              <a:ext cx="357191" cy="285752"/>
              <a:chOff x="1571604" y="714356"/>
              <a:chExt cx="500066" cy="428628"/>
            </a:xfrm>
          </p:grpSpPr>
          <p:sp>
            <p:nvSpPr>
              <p:cNvPr id="199" name="Isosceles Triangle 198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00" name="Oval 199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113" name="Flowchart: Delay 112"/>
            <p:cNvSpPr/>
            <p:nvPr/>
          </p:nvSpPr>
          <p:spPr>
            <a:xfrm>
              <a:off x="2714613" y="2857496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4" name="Flowchart: Delay 113"/>
            <p:cNvSpPr/>
            <p:nvPr/>
          </p:nvSpPr>
          <p:spPr>
            <a:xfrm>
              <a:off x="2714613" y="4000504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5" name="Flowchart: Delay 114"/>
            <p:cNvSpPr/>
            <p:nvPr/>
          </p:nvSpPr>
          <p:spPr>
            <a:xfrm>
              <a:off x="2714613" y="571480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6" name="Flowchart: Delay 115"/>
            <p:cNvSpPr/>
            <p:nvPr/>
          </p:nvSpPr>
          <p:spPr>
            <a:xfrm>
              <a:off x="2714613" y="1714488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117" name="Group 127"/>
            <p:cNvGrpSpPr/>
            <p:nvPr/>
          </p:nvGrpSpPr>
          <p:grpSpPr>
            <a:xfrm>
              <a:off x="2000233" y="5357827"/>
              <a:ext cx="357191" cy="285752"/>
              <a:chOff x="1571604" y="714356"/>
              <a:chExt cx="500066" cy="428628"/>
            </a:xfrm>
          </p:grpSpPr>
          <p:sp>
            <p:nvSpPr>
              <p:cNvPr id="197" name="Isosceles Triangle 196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8" name="Oval 197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18" name="Straight Connector 117"/>
            <p:cNvCxnSpPr/>
            <p:nvPr/>
          </p:nvCxnSpPr>
          <p:spPr>
            <a:xfrm>
              <a:off x="857224" y="5357826"/>
              <a:ext cx="50006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9" name="Oval 118"/>
            <p:cNvSpPr/>
            <p:nvPr/>
          </p:nvSpPr>
          <p:spPr>
            <a:xfrm>
              <a:off x="1357291" y="5286389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20" name="Straight Connector 119"/>
            <p:cNvCxnSpPr/>
            <p:nvPr/>
          </p:nvCxnSpPr>
          <p:spPr>
            <a:xfrm rot="5400000" flipH="1" flipV="1">
              <a:off x="822299" y="4893479"/>
              <a:ext cx="1213652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1428729" y="4286256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>
              <a:endCxn id="197" idx="3"/>
            </p:cNvCxnSpPr>
            <p:nvPr/>
          </p:nvCxnSpPr>
          <p:spPr>
            <a:xfrm>
              <a:off x="1428728" y="5500703"/>
              <a:ext cx="571504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2357422" y="5500703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4" name="Oval 123"/>
            <p:cNvSpPr/>
            <p:nvPr/>
          </p:nvSpPr>
          <p:spPr>
            <a:xfrm>
              <a:off x="1357291" y="4214819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856431" y="3714752"/>
              <a:ext cx="1143802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1428729" y="3143249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785786" y="3786191"/>
              <a:ext cx="150019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8" name="Oval 127"/>
            <p:cNvSpPr/>
            <p:nvPr/>
          </p:nvSpPr>
          <p:spPr>
            <a:xfrm>
              <a:off x="1000101" y="371475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108184" y="3963992"/>
              <a:ext cx="35719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2285985" y="4143381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-71469" y="2643183"/>
              <a:ext cx="228601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2" name="Oval 131"/>
            <p:cNvSpPr/>
            <p:nvPr/>
          </p:nvSpPr>
          <p:spPr>
            <a:xfrm>
              <a:off x="2071671" y="1428737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33" name="Straight Connector 132"/>
            <p:cNvCxnSpPr>
              <a:endCxn id="132" idx="2"/>
            </p:cNvCxnSpPr>
            <p:nvPr/>
          </p:nvCxnSpPr>
          <p:spPr>
            <a:xfrm>
              <a:off x="1071539" y="1500174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1643837" y="1357299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>
              <a:endCxn id="195" idx="3"/>
            </p:cNvCxnSpPr>
            <p:nvPr/>
          </p:nvCxnSpPr>
          <p:spPr>
            <a:xfrm>
              <a:off x="2143109" y="1857365"/>
              <a:ext cx="142876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2143108" y="857232"/>
              <a:ext cx="57150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7" name="Oval 136"/>
            <p:cNvSpPr/>
            <p:nvPr/>
          </p:nvSpPr>
          <p:spPr>
            <a:xfrm>
              <a:off x="1643043" y="928671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999703" y="1356901"/>
              <a:ext cx="1428760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1714481" y="642918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>
              <a:endCxn id="199" idx="3"/>
            </p:cNvCxnSpPr>
            <p:nvPr/>
          </p:nvCxnSpPr>
          <p:spPr>
            <a:xfrm>
              <a:off x="1714481" y="2071679"/>
              <a:ext cx="357191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928663" y="1000109"/>
              <a:ext cx="85725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42" name="Group 193"/>
            <p:cNvGrpSpPr/>
            <p:nvPr/>
          </p:nvGrpSpPr>
          <p:grpSpPr>
            <a:xfrm>
              <a:off x="2285985" y="1714489"/>
              <a:ext cx="357191" cy="285752"/>
              <a:chOff x="1571604" y="714356"/>
              <a:chExt cx="500066" cy="428628"/>
            </a:xfrm>
          </p:grpSpPr>
          <p:sp>
            <p:nvSpPr>
              <p:cNvPr id="195" name="Isosceles Triangle 194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6" name="Oval 195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43" name="Straight Connector 142"/>
            <p:cNvCxnSpPr/>
            <p:nvPr/>
          </p:nvCxnSpPr>
          <p:spPr>
            <a:xfrm>
              <a:off x="2428860" y="2071679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2643174" y="1855776"/>
              <a:ext cx="7143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>
              <a:off x="785787" y="2428869"/>
              <a:ext cx="142876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rot="5400000" flipH="1" flipV="1">
              <a:off x="1965308" y="2678108"/>
              <a:ext cx="50006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2214545" y="2928935"/>
              <a:ext cx="50006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8" name="Oval 147"/>
            <p:cNvSpPr/>
            <p:nvPr/>
          </p:nvSpPr>
          <p:spPr>
            <a:xfrm>
              <a:off x="1785919" y="2357430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49" name="Straight Connector 148"/>
            <p:cNvCxnSpPr/>
            <p:nvPr/>
          </p:nvCxnSpPr>
          <p:spPr>
            <a:xfrm rot="5400000" flipH="1" flipV="1">
              <a:off x="500829" y="3856835"/>
              <a:ext cx="271464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0" name="Group 224"/>
            <p:cNvGrpSpPr/>
            <p:nvPr/>
          </p:nvGrpSpPr>
          <p:grpSpPr>
            <a:xfrm>
              <a:off x="2214546" y="5072074"/>
              <a:ext cx="357191" cy="285752"/>
              <a:chOff x="1571604" y="714356"/>
              <a:chExt cx="500066" cy="428628"/>
            </a:xfrm>
          </p:grpSpPr>
          <p:sp>
            <p:nvSpPr>
              <p:cNvPr id="193" name="Isosceles Triangle 192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51" name="Straight Connector 150"/>
            <p:cNvCxnSpPr>
              <a:endCxn id="193" idx="3"/>
            </p:cNvCxnSpPr>
            <p:nvPr/>
          </p:nvCxnSpPr>
          <p:spPr>
            <a:xfrm>
              <a:off x="1857357" y="5214951"/>
              <a:ext cx="357191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2571737" y="5214951"/>
              <a:ext cx="14287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3" name="Oval 152"/>
            <p:cNvSpPr/>
            <p:nvPr/>
          </p:nvSpPr>
          <p:spPr>
            <a:xfrm>
              <a:off x="2214547" y="371475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4" name="Straight Connector 153"/>
            <p:cNvCxnSpPr>
              <a:endCxn id="191" idx="3"/>
            </p:cNvCxnSpPr>
            <p:nvPr/>
          </p:nvCxnSpPr>
          <p:spPr>
            <a:xfrm>
              <a:off x="2285985" y="3786191"/>
              <a:ext cx="1214447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5" name="Flowchart: Delay 154"/>
            <p:cNvSpPr/>
            <p:nvPr/>
          </p:nvSpPr>
          <p:spPr>
            <a:xfrm>
              <a:off x="4357686" y="3714752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6" name="Straight Connector 155"/>
            <p:cNvCxnSpPr/>
            <p:nvPr/>
          </p:nvCxnSpPr>
          <p:spPr>
            <a:xfrm>
              <a:off x="3071803" y="5357826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 flipH="1" flipV="1">
              <a:off x="3428993" y="4714884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4071935" y="4071942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9" name="Group 241"/>
            <p:cNvGrpSpPr/>
            <p:nvPr/>
          </p:nvGrpSpPr>
          <p:grpSpPr>
            <a:xfrm>
              <a:off x="3500430" y="3643315"/>
              <a:ext cx="357191" cy="285752"/>
              <a:chOff x="1571604" y="714356"/>
              <a:chExt cx="500066" cy="428628"/>
            </a:xfrm>
          </p:grpSpPr>
          <p:sp>
            <p:nvSpPr>
              <p:cNvPr id="191" name="Isosceles Triangle 190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60" name="Straight Connector 159"/>
            <p:cNvCxnSpPr/>
            <p:nvPr/>
          </p:nvCxnSpPr>
          <p:spPr>
            <a:xfrm>
              <a:off x="3857620" y="3786191"/>
              <a:ext cx="50006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61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929455" y="2571745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2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14943" y="107154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3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71935" y="214311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6381" y="428625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65" name="Straight Connector 164"/>
            <p:cNvCxnSpPr/>
            <p:nvPr/>
          </p:nvCxnSpPr>
          <p:spPr>
            <a:xfrm>
              <a:off x="3071802" y="4214819"/>
              <a:ext cx="178595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 flipH="1" flipV="1">
              <a:off x="4644233" y="4428339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4857752" y="4643447"/>
              <a:ext cx="57150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4714877" y="3929066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 flipH="1" flipV="1">
              <a:off x="4894266" y="4178306"/>
              <a:ext cx="50006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>
              <a:off x="5143504" y="4429133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>
              <a:off x="3071803" y="3071811"/>
              <a:ext cx="71438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rot="5400000" flipH="1" flipV="1">
              <a:off x="3499636" y="2786057"/>
              <a:ext cx="572298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3786183" y="2500307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3071802" y="1928802"/>
              <a:ext cx="92869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 rot="5400000" flipH="1" flipV="1">
              <a:off x="3822696" y="2106603"/>
              <a:ext cx="35719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>
              <a:off x="4000496" y="2285993"/>
              <a:ext cx="21431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3071801" y="785795"/>
              <a:ext cx="192882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 flipH="1" flipV="1">
              <a:off x="4787109" y="999315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4572001" y="2428869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rot="5400000" flipH="1" flipV="1">
              <a:off x="4500563" y="1928802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>
              <a:off x="5000629" y="1428737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>
              <a:off x="5000629" y="1214423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5857885" y="4572009"/>
              <a:ext cx="92869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5715009" y="1357299"/>
              <a:ext cx="92869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 flipH="1" flipV="1">
              <a:off x="5965836" y="2035166"/>
              <a:ext cx="13573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5400000" flipH="1" flipV="1">
              <a:off x="5964247" y="3750470"/>
              <a:ext cx="1643868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6643701" y="2714621"/>
              <a:ext cx="50006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6786578" y="2928935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>
              <a:off x="7429521" y="2786058"/>
              <a:ext cx="71438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0" name="TextBox 189"/>
            <p:cNvSpPr txBox="1"/>
            <p:nvPr/>
          </p:nvSpPr>
          <p:spPr>
            <a:xfrm>
              <a:off x="7523294" y="2461086"/>
              <a:ext cx="1620707" cy="3427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/>
                <a:t>Output</a:t>
              </a:r>
              <a:endParaRPr lang="en-CA" sz="1000" dirty="0"/>
            </a:p>
          </p:txBody>
        </p:sp>
      </p:grpSp>
      <p:sp>
        <p:nvSpPr>
          <p:cNvPr id="201" name="TextBox 200"/>
          <p:cNvSpPr txBox="1"/>
          <p:nvPr/>
        </p:nvSpPr>
        <p:spPr>
          <a:xfrm>
            <a:off x="2285992" y="4429124"/>
            <a:ext cx="15537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5) Circuit Diagram</a:t>
            </a:r>
            <a:endParaRPr lang="en-CA" sz="1200" dirty="0"/>
          </a:p>
        </p:txBody>
      </p:sp>
      <p:sp>
        <p:nvSpPr>
          <p:cNvPr id="202" name="Rectangle 201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3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0" y="7974449"/>
            <a:ext cx="6858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 smtClean="0"/>
              <a:t>A </a:t>
            </a:r>
            <a:r>
              <a:rPr lang="en-CA" sz="1000" dirty="0" err="1" smtClean="0"/>
              <a:t>xor</a:t>
            </a:r>
            <a:r>
              <a:rPr lang="en-CA" sz="1000" dirty="0" smtClean="0"/>
              <a:t> B </a:t>
            </a:r>
          </a:p>
          <a:p>
            <a:r>
              <a:rPr lang="en-CA" sz="1000" dirty="0" smtClean="0"/>
              <a:t>= (not A and not B) or (A and B)	</a:t>
            </a:r>
            <a:r>
              <a:rPr lang="en-CA" sz="1000" dirty="0" smtClean="0">
                <a:sym typeface="Wingdings" pitchFamily="2" charset="2"/>
              </a:rPr>
              <a:t> From </a:t>
            </a:r>
            <a:r>
              <a:rPr lang="en-CA" sz="1000" dirty="0" err="1" smtClean="0">
                <a:sym typeface="Wingdings" pitchFamily="2" charset="2"/>
              </a:rPr>
              <a:t>Karnaugh</a:t>
            </a:r>
            <a:r>
              <a:rPr lang="en-CA" sz="1000" dirty="0" smtClean="0">
                <a:sym typeface="Wingdings" pitchFamily="2" charset="2"/>
              </a:rPr>
              <a:t> Map</a:t>
            </a:r>
          </a:p>
          <a:p>
            <a:r>
              <a:rPr lang="en-CA" sz="1000" dirty="0" smtClean="0">
                <a:sym typeface="Wingdings" pitchFamily="2" charset="2"/>
              </a:rPr>
              <a:t>= (A nor B) or (A and B)</a:t>
            </a:r>
            <a:r>
              <a:rPr lang="en-CA" sz="1000" dirty="0" smtClean="0"/>
              <a:t> 	</a:t>
            </a:r>
            <a:r>
              <a:rPr lang="en-CA" sz="1000" dirty="0" smtClean="0">
                <a:sym typeface="Wingdings" pitchFamily="2" charset="2"/>
              </a:rPr>
              <a:t> De Morgan’s</a:t>
            </a:r>
          </a:p>
          <a:p>
            <a:r>
              <a:rPr lang="en-CA" sz="1000" dirty="0" smtClean="0">
                <a:sym typeface="Wingdings" pitchFamily="2" charset="2"/>
              </a:rPr>
              <a:t>= (A nor B) or (not A nor not B)	 De Morgan’s</a:t>
            </a:r>
            <a:endParaRPr lang="en-CA" sz="1000" dirty="0" smtClean="0"/>
          </a:p>
          <a:p>
            <a:r>
              <a:rPr lang="en-CA" sz="1000" dirty="0" smtClean="0"/>
              <a:t>= (A nor B) or ((A nor A) nor (B nor B))	</a:t>
            </a:r>
            <a:r>
              <a:rPr lang="en-CA" sz="1000" dirty="0" smtClean="0">
                <a:sym typeface="Wingdings" pitchFamily="2" charset="2"/>
              </a:rPr>
              <a:t>From A nor A = not A (Don’t know which law)</a:t>
            </a:r>
            <a:endParaRPr lang="en-CA" sz="1000" dirty="0" smtClean="0"/>
          </a:p>
          <a:p>
            <a:r>
              <a:rPr lang="en-CA" sz="1000" dirty="0" smtClean="0"/>
              <a:t>= ((A nor B) nor ((A nor A) nor (B nor ))) nor ((A nor B) nor ((A nor A) nor (B nor B)))	</a:t>
            </a:r>
            <a:r>
              <a:rPr lang="en-CA" sz="1000" dirty="0" smtClean="0">
                <a:sym typeface="Wingdings" pitchFamily="2" charset="2"/>
              </a:rPr>
              <a:t> From A or B = (A nor B) nor (A nor B) (Don’t know which law)</a:t>
            </a:r>
            <a:endParaRPr lang="en-CA" sz="10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160711" y="1142976"/>
            <a:ext cx="6482999" cy="5286412"/>
            <a:chOff x="428597" y="1785926"/>
            <a:chExt cx="8643999" cy="4714908"/>
          </a:xfrm>
        </p:grpSpPr>
        <p:pic>
          <p:nvPicPr>
            <p:cNvPr id="113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1" y="3848108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TextBox 4"/>
            <p:cNvSpPr txBox="1"/>
            <p:nvPr/>
          </p:nvSpPr>
          <p:spPr>
            <a:xfrm>
              <a:off x="428597" y="249078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28597" y="520543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pic>
          <p:nvPicPr>
            <p:cNvPr id="16388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71801" y="1785926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71801" y="3848108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43437" y="2776538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5" y="5776934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72197" y="3919546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Oval 14"/>
            <p:cNvSpPr/>
            <p:nvPr/>
          </p:nvSpPr>
          <p:spPr>
            <a:xfrm>
              <a:off x="1285853" y="263366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Oval 15"/>
            <p:cNvSpPr/>
            <p:nvPr/>
          </p:nvSpPr>
          <p:spPr>
            <a:xfrm>
              <a:off x="2928927" y="4133861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857225" y="2705100"/>
              <a:ext cx="121444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2643175" y="2062158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Oval 19"/>
            <p:cNvSpPr/>
            <p:nvPr/>
          </p:nvSpPr>
          <p:spPr>
            <a:xfrm>
              <a:off x="2428861" y="5348307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071670" y="2133597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1785919" y="2419349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2858283" y="420450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2572928" y="2133200"/>
              <a:ext cx="28495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714612" y="2276472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2999571" y="1705763"/>
              <a:ext cx="1588" cy="57150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20" idx="2"/>
            </p:cNvCxnSpPr>
            <p:nvPr/>
          </p:nvCxnSpPr>
          <p:spPr>
            <a:xfrm>
              <a:off x="785785" y="5419745"/>
              <a:ext cx="1643075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 flipH="1" flipV="1">
              <a:off x="1608117" y="5098273"/>
              <a:ext cx="1785156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500299" y="4205298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500298" y="5991249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-356428" y="4418819"/>
              <a:ext cx="342902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357290" y="6134124"/>
              <a:ext cx="1785951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000364" y="4062423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3000364" y="4348175"/>
              <a:ext cx="214315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3786183" y="2133597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3929852" y="2561430"/>
              <a:ext cx="85725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357685" y="2990853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786183" y="4133861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4357685" y="3133728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3858415" y="3633000"/>
              <a:ext cx="100013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357817" y="3062290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5857885" y="4133861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5322894" y="3597281"/>
              <a:ext cx="107157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643307" y="6062687"/>
              <a:ext cx="200026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786315" y="5205430"/>
              <a:ext cx="1715306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5643570" y="4348175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6786577" y="4205298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4" name="Oval 113"/>
            <p:cNvSpPr/>
            <p:nvPr/>
          </p:nvSpPr>
          <p:spPr>
            <a:xfrm>
              <a:off x="7215207" y="4133861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7144960" y="4204107"/>
              <a:ext cx="28495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7286644" y="4062423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7286644" y="434817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0" name="TextBox 119"/>
            <p:cNvSpPr txBox="1"/>
            <p:nvPr/>
          </p:nvSpPr>
          <p:spPr>
            <a:xfrm>
              <a:off x="8143901" y="3929067"/>
              <a:ext cx="928695" cy="219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/>
                <a:t>A </a:t>
              </a:r>
              <a:r>
                <a:rPr lang="en-CA" sz="1000" dirty="0" err="1" smtClean="0"/>
                <a:t>xor</a:t>
              </a:r>
              <a:r>
                <a:rPr lang="en-CA" sz="1000" dirty="0" smtClean="0"/>
                <a:t> B</a:t>
              </a:r>
              <a:endParaRPr lang="en-CA" sz="1000" dirty="0"/>
            </a:p>
          </p:txBody>
        </p:sp>
        <p:cxnSp>
          <p:nvCxnSpPr>
            <p:cNvPr id="121" name="Straight Connector 120"/>
            <p:cNvCxnSpPr/>
            <p:nvPr/>
          </p:nvCxnSpPr>
          <p:spPr>
            <a:xfrm>
              <a:off x="8072463" y="4143381"/>
              <a:ext cx="14287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3" name="Rectangle 52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4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071538"/>
          <a:ext cx="1428734" cy="6217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5746"/>
                <a:gridCol w="285747"/>
                <a:gridCol w="285747"/>
                <a:gridCol w="285747"/>
                <a:gridCol w="285747"/>
              </a:tblGrid>
              <a:tr h="365760"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A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B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C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D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b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0" y="785786"/>
            <a:ext cx="1178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Truth Table</a:t>
            </a:r>
            <a:endParaRPr lang="en-CA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1643050" y="928662"/>
            <a:ext cx="4768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1</a:t>
            </a:r>
            <a:r>
              <a:rPr lang="en-CA" sz="1200" dirty="0" smtClean="0"/>
              <a:t>) Sum of Products:</a:t>
            </a:r>
          </a:p>
          <a:p>
            <a:r>
              <a:rPr lang="en-CA" sz="1200" dirty="0" smtClean="0">
                <a:cs typeface="Arial"/>
              </a:rPr>
              <a:t>(¬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A)BCD + 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</a:t>
            </a:r>
            <a:endParaRPr lang="en-CA" sz="1200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571612" y="1857356"/>
          <a:ext cx="1928825" cy="18288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45113"/>
                <a:gridCol w="370928"/>
                <a:gridCol w="370928"/>
                <a:gridCol w="370928"/>
                <a:gridCol w="370928"/>
              </a:tblGrid>
              <a:tr h="365760">
                <a:tc>
                  <a:txBody>
                    <a:bodyPr/>
                    <a:lstStyle/>
                    <a:p>
                      <a:r>
                        <a:rPr lang="en-CA" sz="1200" baseline="-25000" dirty="0" smtClean="0"/>
                        <a:t>CD</a:t>
                      </a:r>
                      <a:r>
                        <a:rPr lang="en-CA" sz="1200" dirty="0" smtClean="0"/>
                        <a:t>\</a:t>
                      </a:r>
                      <a:r>
                        <a:rPr lang="en-CA" sz="1200" baseline="30000" dirty="0" smtClean="0"/>
                        <a:t>AB</a:t>
                      </a:r>
                      <a:endParaRPr lang="en-CA" sz="1200" baseline="30000" dirty="0"/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3786190" y="3000364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2</a:t>
            </a:r>
            <a:r>
              <a:rPr lang="en-CA" sz="1200" dirty="0" smtClean="0"/>
              <a:t>) Minimized Sum of Products:</a:t>
            </a:r>
          </a:p>
          <a:p>
            <a:r>
              <a:rPr lang="en-CA" sz="1200" dirty="0" smtClean="0"/>
              <a:t>A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+ CD</a:t>
            </a:r>
            <a:endParaRPr lang="en-CA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4500570" y="1785918"/>
            <a:ext cx="1285884" cy="830997"/>
          </a:xfrm>
          <a:prstGeom prst="rect">
            <a:avLst/>
          </a:prstGeom>
          <a:noFill/>
          <a:ln w="19050" cap="rnd" cmpd="tri">
            <a:solidFill>
              <a:schemeClr val="bg1">
                <a:lumMod val="50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Using A as 2</a:t>
            </a:r>
            <a:r>
              <a:rPr lang="en-CA" sz="1200" baseline="30000" dirty="0" smtClean="0"/>
              <a:t>3</a:t>
            </a:r>
            <a:endParaRPr lang="en-CA" sz="1200" dirty="0" smtClean="0"/>
          </a:p>
          <a:p>
            <a:r>
              <a:rPr lang="en-CA" sz="1200" dirty="0" smtClean="0"/>
              <a:t>B as 2</a:t>
            </a:r>
            <a:r>
              <a:rPr lang="en-CA" sz="1200" baseline="30000" dirty="0" smtClean="0"/>
              <a:t>2</a:t>
            </a:r>
            <a:endParaRPr lang="en-CA" sz="1200" dirty="0" smtClean="0"/>
          </a:p>
          <a:p>
            <a:r>
              <a:rPr lang="en-CA" sz="1200" dirty="0" smtClean="0"/>
              <a:t>C as 2</a:t>
            </a:r>
            <a:r>
              <a:rPr lang="en-CA" sz="1200" baseline="30000" dirty="0" smtClean="0"/>
              <a:t>1</a:t>
            </a:r>
            <a:endParaRPr lang="en-CA" sz="1200" dirty="0" smtClean="0"/>
          </a:p>
          <a:p>
            <a:r>
              <a:rPr lang="en-CA" sz="1200" dirty="0" smtClean="0"/>
              <a:t>And D as 2</a:t>
            </a:r>
            <a:r>
              <a:rPr lang="en-CA" sz="1200" baseline="30000" dirty="0" smtClean="0"/>
              <a:t>0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428736" y="4500562"/>
            <a:ext cx="5429264" cy="4286280"/>
            <a:chOff x="500034" y="785794"/>
            <a:chExt cx="7715305" cy="4706155"/>
          </a:xfrm>
        </p:grpSpPr>
        <p:sp>
          <p:nvSpPr>
            <p:cNvPr id="75" name="TextBox 74"/>
            <p:cNvSpPr txBox="1"/>
            <p:nvPr/>
          </p:nvSpPr>
          <p:spPr>
            <a:xfrm>
              <a:off x="500034" y="78579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00034" y="221455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00034" y="357187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00034" y="521495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D</a:t>
              </a:r>
              <a:endParaRPr lang="en-CA" dirty="0"/>
            </a:p>
          </p:txBody>
        </p:sp>
        <p:sp>
          <p:nvSpPr>
            <p:cNvPr id="79" name="Flowchart: Delay 78"/>
            <p:cNvSpPr/>
            <p:nvPr/>
          </p:nvSpPr>
          <p:spPr>
            <a:xfrm>
              <a:off x="2643174" y="1214422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8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29323" y="2285992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81" name="Straight Connector 80"/>
            <p:cNvCxnSpPr/>
            <p:nvPr/>
          </p:nvCxnSpPr>
          <p:spPr>
            <a:xfrm>
              <a:off x="6500826" y="2500307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Flowchart: Delay 81"/>
            <p:cNvSpPr/>
            <p:nvPr/>
          </p:nvSpPr>
          <p:spPr>
            <a:xfrm>
              <a:off x="2714613" y="3000372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3" name="Flowchart: Delay 82"/>
            <p:cNvSpPr/>
            <p:nvPr/>
          </p:nvSpPr>
          <p:spPr>
            <a:xfrm>
              <a:off x="2714613" y="4500570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928663" y="3786191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Oval 84"/>
            <p:cNvSpPr/>
            <p:nvPr/>
          </p:nvSpPr>
          <p:spPr>
            <a:xfrm>
              <a:off x="1214415" y="371475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857225" y="5429265"/>
              <a:ext cx="71438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Oval 86"/>
            <p:cNvSpPr/>
            <p:nvPr/>
          </p:nvSpPr>
          <p:spPr>
            <a:xfrm>
              <a:off x="1500167" y="478632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8" name="Straight Connector 87"/>
            <p:cNvCxnSpPr/>
            <p:nvPr/>
          </p:nvCxnSpPr>
          <p:spPr>
            <a:xfrm rot="5400000" flipH="1" flipV="1">
              <a:off x="536547" y="3821908"/>
              <a:ext cx="1499404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1285852" y="4572009"/>
              <a:ext cx="142876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90" name="Group 39"/>
            <p:cNvGrpSpPr/>
            <p:nvPr/>
          </p:nvGrpSpPr>
          <p:grpSpPr>
            <a:xfrm>
              <a:off x="1785918" y="2928934"/>
              <a:ext cx="357191" cy="285752"/>
              <a:chOff x="1571604" y="714356"/>
              <a:chExt cx="500066" cy="428628"/>
            </a:xfrm>
          </p:grpSpPr>
          <p:sp>
            <p:nvSpPr>
              <p:cNvPr id="134" name="Isosceles Triangle 133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35" name="Oval 134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91" name="Straight Connector 90"/>
            <p:cNvCxnSpPr>
              <a:endCxn id="134" idx="3"/>
            </p:cNvCxnSpPr>
            <p:nvPr/>
          </p:nvCxnSpPr>
          <p:spPr>
            <a:xfrm>
              <a:off x="1285852" y="3071811"/>
              <a:ext cx="500067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2143108" y="3071811"/>
              <a:ext cx="57150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535753" y="4392620"/>
              <a:ext cx="207170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1643041" y="4857761"/>
              <a:ext cx="107157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95" name="Group 53"/>
            <p:cNvGrpSpPr/>
            <p:nvPr/>
          </p:nvGrpSpPr>
          <p:grpSpPr>
            <a:xfrm>
              <a:off x="2071670" y="3214687"/>
              <a:ext cx="357191" cy="285752"/>
              <a:chOff x="1571604" y="714356"/>
              <a:chExt cx="500066" cy="428628"/>
            </a:xfrm>
          </p:grpSpPr>
          <p:sp>
            <p:nvSpPr>
              <p:cNvPr id="132" name="Isosceles Triangle 131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96" name="Straight Connector 95"/>
            <p:cNvCxnSpPr>
              <a:endCxn id="132" idx="3"/>
            </p:cNvCxnSpPr>
            <p:nvPr/>
          </p:nvCxnSpPr>
          <p:spPr>
            <a:xfrm>
              <a:off x="1571604" y="3357563"/>
              <a:ext cx="500067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133" idx="6"/>
            </p:cNvCxnSpPr>
            <p:nvPr/>
          </p:nvCxnSpPr>
          <p:spPr>
            <a:xfrm>
              <a:off x="2428862" y="3357564"/>
              <a:ext cx="28575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928662" y="928671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1571605" y="857232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1429522" y="1142190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01" name="Group 66"/>
            <p:cNvGrpSpPr/>
            <p:nvPr/>
          </p:nvGrpSpPr>
          <p:grpSpPr>
            <a:xfrm>
              <a:off x="2071670" y="1214422"/>
              <a:ext cx="357191" cy="285752"/>
              <a:chOff x="1571604" y="714356"/>
              <a:chExt cx="500066" cy="428628"/>
            </a:xfrm>
          </p:grpSpPr>
          <p:sp>
            <p:nvSpPr>
              <p:cNvPr id="130" name="Isosceles Triangle 129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02" name="Straight Connector 101"/>
            <p:cNvCxnSpPr>
              <a:endCxn id="130" idx="3"/>
            </p:cNvCxnSpPr>
            <p:nvPr/>
          </p:nvCxnSpPr>
          <p:spPr>
            <a:xfrm>
              <a:off x="1643043" y="1357299"/>
              <a:ext cx="428628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428860" y="1355711"/>
              <a:ext cx="21431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04" name="Group 74"/>
            <p:cNvGrpSpPr/>
            <p:nvPr/>
          </p:nvGrpSpPr>
          <p:grpSpPr>
            <a:xfrm>
              <a:off x="1428728" y="2214554"/>
              <a:ext cx="357191" cy="285752"/>
              <a:chOff x="1571604" y="714356"/>
              <a:chExt cx="500066" cy="428628"/>
            </a:xfrm>
          </p:grpSpPr>
          <p:sp>
            <p:nvSpPr>
              <p:cNvPr id="128" name="Isosceles Triangle 127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9" name="Oval 128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05" name="Straight Connector 104"/>
            <p:cNvCxnSpPr>
              <a:stCxn id="76" idx="3"/>
            </p:cNvCxnSpPr>
            <p:nvPr/>
          </p:nvCxnSpPr>
          <p:spPr>
            <a:xfrm>
              <a:off x="857224" y="2353054"/>
              <a:ext cx="571504" cy="59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1785919" y="2357430"/>
              <a:ext cx="57150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1965308" y="1963727"/>
              <a:ext cx="78581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2357423" y="1571613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1643042" y="928671"/>
              <a:ext cx="235745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14811" y="107154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1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14811" y="3643315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12" name="Straight Connector 111"/>
            <p:cNvCxnSpPr/>
            <p:nvPr/>
          </p:nvCxnSpPr>
          <p:spPr>
            <a:xfrm>
              <a:off x="3000364" y="1428737"/>
              <a:ext cx="135732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3822696" y="1106472"/>
              <a:ext cx="35719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000497" y="1285860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3071802" y="3214686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3071802" y="4714884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3429787" y="3499644"/>
              <a:ext cx="57150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3357555" y="4357695"/>
              <a:ext cx="71438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3714745" y="3786191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3714745" y="4000505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4786314" y="1357299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4786314" y="3857628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4894266" y="1892289"/>
              <a:ext cx="107157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4822033" y="3250406"/>
              <a:ext cx="121444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5429257" y="2428869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5429257" y="2643183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7215207" y="2285992"/>
              <a:ext cx="1000132" cy="2521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/>
                <a:t>Output</a:t>
              </a:r>
              <a:endParaRPr lang="en-CA" sz="1000" dirty="0"/>
            </a:p>
          </p:txBody>
        </p:sp>
      </p:grpSp>
      <p:sp>
        <p:nvSpPr>
          <p:cNvPr id="137" name="TextBox 136"/>
          <p:cNvSpPr txBox="1"/>
          <p:nvPr/>
        </p:nvSpPr>
        <p:spPr>
          <a:xfrm>
            <a:off x="1500174" y="3937811"/>
            <a:ext cx="15537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3) Circuit Diagram</a:t>
            </a:r>
            <a:endParaRPr lang="en-CA" sz="1200" dirty="0"/>
          </a:p>
        </p:txBody>
      </p:sp>
      <p:sp>
        <p:nvSpPr>
          <p:cNvPr id="138" name="Rectangle 137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5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357166" y="2071670"/>
            <a:ext cx="6072230" cy="5445479"/>
            <a:chOff x="214282" y="487900"/>
            <a:chExt cx="6072231" cy="4084109"/>
          </a:xfrm>
        </p:grpSpPr>
        <p:sp>
          <p:nvSpPr>
            <p:cNvPr id="9" name="TextBox 8"/>
            <p:cNvSpPr txBox="1"/>
            <p:nvPr/>
          </p:nvSpPr>
          <p:spPr>
            <a:xfrm>
              <a:off x="2500298" y="500042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71869" y="48790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14877" y="500042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4282" y="250030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D</a:t>
              </a:r>
              <a:endParaRPr lang="en-CA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28925" y="1428737"/>
              <a:ext cx="1643075" cy="31432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28992" y="2786059"/>
              <a:ext cx="785819" cy="9002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8 to 1 MUX</a:t>
              </a:r>
              <a:endParaRPr lang="en-CA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4214810" y="1142985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23" idx="0"/>
              <a:endCxn id="10" idx="2"/>
            </p:cNvCxnSpPr>
            <p:nvPr/>
          </p:nvCxnSpPr>
          <p:spPr>
            <a:xfrm rot="5400000" flipH="1" flipV="1">
              <a:off x="3418545" y="1096817"/>
              <a:ext cx="663838" cy="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 flipH="1" flipV="1">
              <a:off x="3143241" y="1285860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4072729" y="1285067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4715671" y="99931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2501092" y="99931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643174" y="1142985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50" name="Group 49"/>
            <p:cNvGrpSpPr/>
            <p:nvPr/>
          </p:nvGrpSpPr>
          <p:grpSpPr>
            <a:xfrm>
              <a:off x="1928794" y="2214554"/>
              <a:ext cx="357191" cy="285752"/>
              <a:chOff x="1571604" y="714356"/>
              <a:chExt cx="500066" cy="428628"/>
            </a:xfrm>
          </p:grpSpPr>
          <p:sp>
            <p:nvSpPr>
              <p:cNvPr id="51" name="Isosceles Triangle 50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53" name="Oval 52"/>
            <p:cNvSpPr/>
            <p:nvPr/>
          </p:nvSpPr>
          <p:spPr>
            <a:xfrm>
              <a:off x="857225" y="264318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2285985" y="3786191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2285985" y="3429000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285985" y="3071811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00035" y="2714621"/>
              <a:ext cx="242889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285985" y="2357430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2285985" y="2000241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2285985" y="4143381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2285985" y="1643051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53" idx="4"/>
            </p:cNvCxnSpPr>
            <p:nvPr/>
          </p:nvCxnSpPr>
          <p:spPr>
            <a:xfrm rot="5400000" flipH="1" flipV="1">
              <a:off x="715143" y="2571743"/>
              <a:ext cx="427834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928663" y="2357430"/>
              <a:ext cx="100013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1857357" y="392906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857357" y="357187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857357" y="321468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857357" y="285749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1</a:t>
              </a:r>
              <a:endParaRPr lang="en-CA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857357" y="178592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1</a:t>
              </a:r>
              <a:endParaRPr lang="en-CA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857357" y="142873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1</a:t>
              </a:r>
              <a:endParaRPr lang="en-CA" dirty="0"/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4572001" y="2928935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5286381" y="2714620"/>
              <a:ext cx="1000132" cy="484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Output</a:t>
              </a:r>
              <a:endParaRPr lang="en-CA" dirty="0"/>
            </a:p>
          </p:txBody>
        </p:sp>
      </p:grpSp>
      <p:sp>
        <p:nvSpPr>
          <p:cNvPr id="48" name="Rectangle 47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285852"/>
          <a:ext cx="3000370" cy="623316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899"/>
                <a:gridCol w="328929"/>
                <a:gridCol w="356871"/>
                <a:gridCol w="342899"/>
                <a:gridCol w="342899"/>
                <a:gridCol w="342899"/>
                <a:gridCol w="428625"/>
                <a:gridCol w="514349"/>
              </a:tblGrid>
              <a:tr h="381003"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A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B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C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D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a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b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c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m#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2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3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4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5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6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7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8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9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12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13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14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15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857224"/>
            <a:ext cx="1178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Truth Table</a:t>
            </a:r>
            <a:endParaRPr lang="en-CA" sz="12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6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7562" y="1428728"/>
            <a:ext cx="26789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A is the MSB of the first number</a:t>
            </a:r>
          </a:p>
          <a:p>
            <a:r>
              <a:rPr lang="en-CA" sz="1200" dirty="0" smtClean="0"/>
              <a:t>B is the LSB of the first number</a:t>
            </a:r>
          </a:p>
          <a:p>
            <a:r>
              <a:rPr lang="en-CA" sz="1200" dirty="0" smtClean="0"/>
              <a:t>C is the MSB of the second number</a:t>
            </a:r>
          </a:p>
          <a:p>
            <a:r>
              <a:rPr lang="en-CA" sz="1200" dirty="0" smtClean="0"/>
              <a:t>D is the LSB of the second number</a:t>
            </a:r>
          </a:p>
          <a:p>
            <a:r>
              <a:rPr lang="en-CA" sz="1200" dirty="0" smtClean="0"/>
              <a:t>a is the MSB of the result</a:t>
            </a:r>
          </a:p>
          <a:p>
            <a:r>
              <a:rPr lang="en-CA" sz="1200" dirty="0" smtClean="0"/>
              <a:t>b is the middle bit of the result</a:t>
            </a:r>
          </a:p>
          <a:p>
            <a:r>
              <a:rPr lang="en-CA" sz="1200" dirty="0" smtClean="0"/>
              <a:t>c is the LSB of the result</a:t>
            </a:r>
            <a:endParaRPr lang="en-CA" sz="1200" dirty="0"/>
          </a:p>
        </p:txBody>
      </p:sp>
      <p:sp>
        <p:nvSpPr>
          <p:cNvPr id="8" name="Rectangle 7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6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pSp>
        <p:nvGrpSpPr>
          <p:cNvPr id="188" name="Group 187"/>
          <p:cNvGrpSpPr/>
          <p:nvPr/>
        </p:nvGrpSpPr>
        <p:grpSpPr>
          <a:xfrm>
            <a:off x="0" y="1100611"/>
            <a:ext cx="6858000" cy="7686231"/>
            <a:chOff x="142845" y="182541"/>
            <a:chExt cx="8501123" cy="6032542"/>
          </a:xfrm>
        </p:grpSpPr>
        <p:pic>
          <p:nvPicPr>
            <p:cNvPr id="68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2254243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9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2754309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3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4357695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TextBox 4"/>
            <p:cNvSpPr txBox="1"/>
            <p:nvPr/>
          </p:nvSpPr>
          <p:spPr>
            <a:xfrm>
              <a:off x="142845" y="128586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42845" y="2071678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2845" y="3000372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2845" y="392906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D</a:t>
              </a:r>
              <a:endParaRPr lang="en-CA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28661" y="285729"/>
              <a:ext cx="1643075" cy="59293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14413" y="2571745"/>
              <a:ext cx="1071570" cy="4106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400" dirty="0" smtClean="0"/>
                <a:t>4 to 16 Decoder</a:t>
              </a:r>
              <a:endParaRPr lang="en-CA" sz="1400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571736" y="2571744"/>
              <a:ext cx="50006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571737" y="2357430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71736" y="1500174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571737" y="1142985"/>
              <a:ext cx="14287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571737" y="785795"/>
              <a:ext cx="14287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571737" y="2928935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571737" y="428604"/>
              <a:ext cx="7143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2215341" y="2500306"/>
              <a:ext cx="2285222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42911" y="1500174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571736" y="1928802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571737" y="3286125"/>
              <a:ext cx="71438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571736" y="3643314"/>
              <a:ext cx="78581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571736" y="4000505"/>
              <a:ext cx="85725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571737" y="4357695"/>
              <a:ext cx="92869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571737" y="4714884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2571736" y="5000637"/>
              <a:ext cx="107157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571736" y="5429265"/>
              <a:ext cx="171451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571736" y="5786454"/>
              <a:ext cx="171451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642911" y="2285993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642911" y="3214686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642911" y="4071258"/>
              <a:ext cx="260604" cy="68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643571" y="4572009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3" y="4897449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3" y="2825746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7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3" y="825483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8" name="TextBox 57"/>
            <p:cNvSpPr txBox="1"/>
            <p:nvPr/>
          </p:nvSpPr>
          <p:spPr>
            <a:xfrm>
              <a:off x="8286777" y="857232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215339" y="292893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8215339" y="500063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pic>
          <p:nvPicPr>
            <p:cNvPr id="6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4857760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535782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29323" y="2428869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7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29323" y="3468688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3254374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1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3754441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2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29323" y="357166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3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29323" y="139698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182541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682606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1182673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7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1682739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78" name="Straight Connector 77"/>
            <p:cNvCxnSpPr/>
            <p:nvPr/>
          </p:nvCxnSpPr>
          <p:spPr>
            <a:xfrm>
              <a:off x="4286249" y="5715017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4286249" y="5572140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3643307" y="5214951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500431" y="5072075"/>
              <a:ext cx="142876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857621" y="4143381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571869" y="3929066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3357554" y="3643314"/>
              <a:ext cx="150019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3286117" y="3429000"/>
              <a:ext cx="157163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4500563" y="2928935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2857489" y="2643183"/>
              <a:ext cx="207170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2714612" y="2428869"/>
              <a:ext cx="221457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3714745" y="2071679"/>
              <a:ext cx="121444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3571868" y="1857364"/>
              <a:ext cx="135732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3500431" y="1571613"/>
              <a:ext cx="142876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3357555" y="1357299"/>
              <a:ext cx="157163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3071803" y="1071546"/>
              <a:ext cx="1857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2928927" y="857232"/>
              <a:ext cx="200026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2857489" y="571481"/>
              <a:ext cx="207170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2714612" y="357167"/>
              <a:ext cx="221457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5286380" y="428604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5286380" y="928671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5286380" y="1428737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5286380" y="1928802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5286380" y="2500307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5286380" y="3071811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5286380" y="3500439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5286380" y="400050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5214943" y="4643447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5214943" y="5143512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5214941" y="5643579"/>
              <a:ext cx="1071571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6215075" y="4857761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6500827" y="3714753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6500827" y="2714621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500827" y="1714488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6500827" y="642918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5572132" y="500043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5572132" y="714357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5572132" y="1571613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5572132" y="1785927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5572132" y="2643183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5572132" y="2786058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5572132" y="3643314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5572132" y="3786191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5500695" y="4714884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5500695" y="4929198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6286513" y="5286389"/>
              <a:ext cx="121444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6500825" y="5072075"/>
              <a:ext cx="1071571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6786577" y="3143249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6786577" y="1214423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6786577" y="1000109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6786577" y="3000372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7929587" y="5143512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7929587" y="3071811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7929587" y="1071546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536810" y="463925"/>
              <a:ext cx="71438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rot="5400000" flipH="1" flipV="1">
              <a:off x="5465373" y="821117"/>
              <a:ext cx="21352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 rot="5400000" flipH="1" flipV="1">
              <a:off x="5501091" y="1499777"/>
              <a:ext cx="142876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rot="5400000" flipH="1" flipV="1">
              <a:off x="5501092" y="1856967"/>
              <a:ext cx="14208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 flipH="1" flipV="1">
              <a:off x="5501091" y="2571347"/>
              <a:ext cx="142876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rot="5400000" flipH="1" flipV="1">
              <a:off x="5429653" y="2928537"/>
              <a:ext cx="28495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 flipH="1" flipV="1">
              <a:off x="5501091" y="3571478"/>
              <a:ext cx="142876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 rot="5400000" flipH="1" flipV="1">
              <a:off x="5465373" y="3892950"/>
              <a:ext cx="21352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 flipH="1" flipV="1">
              <a:off x="5465373" y="4678768"/>
              <a:ext cx="71438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 rot="5400000" flipH="1" flipV="1">
              <a:off x="5393935" y="5035959"/>
              <a:ext cx="21352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3214679" y="4500570"/>
              <a:ext cx="171451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 rot="5400000" flipH="1" flipV="1">
              <a:off x="6394066" y="4964519"/>
              <a:ext cx="214314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rot="5400000" flipH="1" flipV="1">
              <a:off x="6108314" y="5464586"/>
              <a:ext cx="357190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5400000" flipH="1" flipV="1">
              <a:off x="6501224" y="3428603"/>
              <a:ext cx="57071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5400000" flipH="1" flipV="1">
              <a:off x="6644100" y="2857099"/>
              <a:ext cx="285752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 rot="5400000" flipH="1" flipV="1">
              <a:off x="6608381" y="821116"/>
              <a:ext cx="357190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 rot="5400000" flipH="1" flipV="1">
              <a:off x="6536943" y="1464059"/>
              <a:ext cx="49927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9" name="TextBox 198"/>
            <p:cNvSpPr txBox="1"/>
            <p:nvPr/>
          </p:nvSpPr>
          <p:spPr>
            <a:xfrm>
              <a:off x="2285984" y="285728"/>
              <a:ext cx="285752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0</a:t>
              </a:r>
              <a:endParaRPr lang="en-CA" sz="900" dirty="0"/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2285984" y="642918"/>
              <a:ext cx="285752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1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85984" y="1000108"/>
              <a:ext cx="285752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2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2285985" y="135729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3</a:t>
              </a:r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2285985" y="171448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4</a:t>
              </a:r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2285985" y="207167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5</a:t>
              </a:r>
              <a:endParaRPr lang="en-CA" sz="900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2295509" y="242886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6</a:t>
              </a:r>
              <a:endParaRPr lang="en-CA" sz="900" dirty="0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2285985" y="278605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7</a:t>
              </a:r>
              <a:endParaRPr lang="en-CA" sz="900" dirty="0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2285985" y="314324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8</a:t>
              </a:r>
              <a:endParaRPr lang="en-CA" sz="900" dirty="0"/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2285985" y="350043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9</a:t>
              </a:r>
              <a:endParaRPr lang="en-CA" sz="900" dirty="0"/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2214546" y="3857628"/>
              <a:ext cx="496335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10</a:t>
              </a:r>
              <a:endParaRPr lang="en-CA" sz="900" dirty="0"/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2214546" y="4214818"/>
              <a:ext cx="407781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11</a:t>
              </a:r>
              <a:endParaRPr lang="en-CA" sz="900" dirty="0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2214546" y="4555490"/>
              <a:ext cx="496335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12</a:t>
              </a:r>
              <a:endParaRPr lang="en-CA" sz="900" dirty="0"/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2214546" y="4912680"/>
              <a:ext cx="496335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13</a:t>
              </a:r>
              <a:endParaRPr lang="en-CA" sz="900" dirty="0"/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2214546" y="5269870"/>
              <a:ext cx="496335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14</a:t>
              </a:r>
              <a:endParaRPr lang="en-CA" sz="900" dirty="0"/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2214546" y="5627060"/>
              <a:ext cx="407781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15</a:t>
              </a:r>
              <a:endParaRPr lang="en-CA" sz="900" dirty="0"/>
            </a:p>
          </p:txBody>
        </p:sp>
        <p:cxnSp>
          <p:nvCxnSpPr>
            <p:cNvPr id="217" name="Straight Connector 216"/>
            <p:cNvCxnSpPr/>
            <p:nvPr/>
          </p:nvCxnSpPr>
          <p:spPr>
            <a:xfrm rot="5400000" flipH="1" flipV="1">
              <a:off x="2501092" y="571480"/>
              <a:ext cx="427834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 flipH="1" flipV="1">
              <a:off x="2071670" y="1785927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 flipH="1" flipV="1">
              <a:off x="2035952" y="2107398"/>
              <a:ext cx="207170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>
              <a:off x="3000365" y="2857497"/>
              <a:ext cx="150019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5400000" flipH="1" flipV="1">
              <a:off x="1822432" y="1606538"/>
              <a:ext cx="207170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 flipH="1" flipV="1">
              <a:off x="4464446" y="2892818"/>
              <a:ext cx="71438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0" name="TextBox 269"/>
            <p:cNvSpPr txBox="1"/>
            <p:nvPr/>
          </p:nvSpPr>
          <p:spPr>
            <a:xfrm>
              <a:off x="4857752" y="285728"/>
              <a:ext cx="285752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1</a:t>
              </a: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4857753" y="428604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3</a:t>
              </a:r>
              <a:endParaRPr lang="en-CA" sz="900" dirty="0"/>
            </a:p>
          </p:txBody>
        </p:sp>
        <p:sp>
          <p:nvSpPr>
            <p:cNvPr id="272" name="TextBox 271"/>
            <p:cNvSpPr txBox="1"/>
            <p:nvPr/>
          </p:nvSpPr>
          <p:spPr>
            <a:xfrm>
              <a:off x="4857752" y="2341461"/>
              <a:ext cx="285752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2</a:t>
              </a:r>
            </a:p>
          </p:txBody>
        </p:sp>
        <p:sp>
          <p:nvSpPr>
            <p:cNvPr id="273" name="TextBox 272"/>
            <p:cNvSpPr txBox="1"/>
            <p:nvPr/>
          </p:nvSpPr>
          <p:spPr>
            <a:xfrm>
              <a:off x="4857753" y="2500306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3</a:t>
              </a:r>
            </a:p>
          </p:txBody>
        </p:sp>
        <p:sp>
          <p:nvSpPr>
            <p:cNvPr id="274" name="TextBox 273"/>
            <p:cNvSpPr txBox="1"/>
            <p:nvPr/>
          </p:nvSpPr>
          <p:spPr>
            <a:xfrm>
              <a:off x="4857753" y="2846075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5</a:t>
              </a:r>
              <a:endParaRPr lang="en-CA" sz="900" dirty="0"/>
            </a:p>
          </p:txBody>
        </p:sp>
        <p:sp>
          <p:nvSpPr>
            <p:cNvPr id="275" name="TextBox 274"/>
            <p:cNvSpPr txBox="1"/>
            <p:nvPr/>
          </p:nvSpPr>
          <p:spPr>
            <a:xfrm>
              <a:off x="4867276" y="4412614"/>
              <a:ext cx="347667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7</a:t>
              </a:r>
              <a:endParaRPr lang="en-CA" sz="900" dirty="0"/>
            </a:p>
          </p:txBody>
        </p:sp>
        <p:sp>
          <p:nvSpPr>
            <p:cNvPr id="276" name="TextBox 275"/>
            <p:cNvSpPr txBox="1"/>
            <p:nvPr/>
          </p:nvSpPr>
          <p:spPr>
            <a:xfrm>
              <a:off x="4857753" y="4572008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10</a:t>
              </a:r>
              <a:endParaRPr lang="en-CA" sz="900" dirty="0"/>
            </a:p>
          </p:txBody>
        </p:sp>
        <p:cxnSp>
          <p:nvCxnSpPr>
            <p:cNvPr id="278" name="Straight Connector 277"/>
            <p:cNvCxnSpPr/>
            <p:nvPr/>
          </p:nvCxnSpPr>
          <p:spPr>
            <a:xfrm rot="5400000" flipH="1" flipV="1">
              <a:off x="2393538" y="1392620"/>
              <a:ext cx="1071570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8" name="TextBox 287"/>
            <p:cNvSpPr txBox="1"/>
            <p:nvPr/>
          </p:nvSpPr>
          <p:spPr>
            <a:xfrm>
              <a:off x="4857753" y="714356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4</a:t>
              </a:r>
              <a:endParaRPr lang="en-CA" sz="900" dirty="0"/>
            </a:p>
          </p:txBody>
        </p:sp>
        <p:sp>
          <p:nvSpPr>
            <p:cNvPr id="289" name="TextBox 288"/>
            <p:cNvSpPr txBox="1"/>
            <p:nvPr/>
          </p:nvSpPr>
          <p:spPr>
            <a:xfrm>
              <a:off x="4857753" y="928670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6</a:t>
              </a:r>
              <a:endParaRPr lang="en-CA" sz="900" dirty="0"/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4857753" y="1285860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9</a:t>
              </a:r>
              <a:endParaRPr lang="en-CA" sz="900" dirty="0"/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4857753" y="1428736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11</a:t>
              </a:r>
              <a:endParaRPr lang="en-CA" sz="900" dirty="0"/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4857753" y="1785926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12</a:t>
              </a:r>
              <a:endParaRPr lang="en-CA" sz="900" dirty="0"/>
            </a:p>
          </p:txBody>
        </p:sp>
        <p:sp>
          <p:nvSpPr>
            <p:cNvPr id="293" name="TextBox 292"/>
            <p:cNvSpPr txBox="1"/>
            <p:nvPr/>
          </p:nvSpPr>
          <p:spPr>
            <a:xfrm>
              <a:off x="4857753" y="1928802"/>
              <a:ext cx="4286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14</a:t>
              </a:r>
              <a:endParaRPr lang="en-CA" sz="900" dirty="0"/>
            </a:p>
          </p:txBody>
        </p:sp>
        <p:sp>
          <p:nvSpPr>
            <p:cNvPr id="294" name="TextBox 293"/>
            <p:cNvSpPr txBox="1"/>
            <p:nvPr/>
          </p:nvSpPr>
          <p:spPr>
            <a:xfrm>
              <a:off x="4857753" y="3000372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6</a:t>
              </a:r>
              <a:endParaRPr lang="en-CA" sz="900" dirty="0"/>
            </a:p>
          </p:txBody>
        </p:sp>
        <p:sp>
          <p:nvSpPr>
            <p:cNvPr id="295" name="TextBox 294"/>
            <p:cNvSpPr txBox="1"/>
            <p:nvPr/>
          </p:nvSpPr>
          <p:spPr>
            <a:xfrm>
              <a:off x="4857753" y="335068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8</a:t>
              </a:r>
              <a:endParaRPr lang="en-CA" sz="900" dirty="0"/>
            </a:p>
          </p:txBody>
        </p:sp>
        <p:sp>
          <p:nvSpPr>
            <p:cNvPr id="296" name="TextBox 295"/>
            <p:cNvSpPr txBox="1"/>
            <p:nvPr/>
          </p:nvSpPr>
          <p:spPr>
            <a:xfrm>
              <a:off x="4857753" y="350043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9</a:t>
              </a:r>
              <a:endParaRPr lang="en-CA" sz="900" dirty="0"/>
            </a:p>
          </p:txBody>
        </p:sp>
        <p:sp>
          <p:nvSpPr>
            <p:cNvPr id="297" name="TextBox 296"/>
            <p:cNvSpPr txBox="1"/>
            <p:nvPr/>
          </p:nvSpPr>
          <p:spPr>
            <a:xfrm>
              <a:off x="4857753" y="3857628"/>
              <a:ext cx="509748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12</a:t>
              </a:r>
              <a:endParaRPr lang="en-CA" sz="900" dirty="0"/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4857753" y="4000504"/>
              <a:ext cx="509748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15</a:t>
              </a:r>
              <a:endParaRPr lang="en-CA" sz="900" dirty="0"/>
            </a:p>
          </p:txBody>
        </p:sp>
        <p:sp>
          <p:nvSpPr>
            <p:cNvPr id="299" name="TextBox 298"/>
            <p:cNvSpPr txBox="1"/>
            <p:nvPr/>
          </p:nvSpPr>
          <p:spPr>
            <a:xfrm>
              <a:off x="4857753" y="4929198"/>
              <a:ext cx="509748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11</a:t>
              </a:r>
              <a:endParaRPr lang="en-CA" sz="900" dirty="0"/>
            </a:p>
          </p:txBody>
        </p:sp>
        <p:sp>
          <p:nvSpPr>
            <p:cNvPr id="300" name="TextBox 299"/>
            <p:cNvSpPr txBox="1"/>
            <p:nvPr/>
          </p:nvSpPr>
          <p:spPr>
            <a:xfrm>
              <a:off x="4857753" y="5072074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13</a:t>
              </a:r>
              <a:endParaRPr lang="en-CA" sz="900" dirty="0"/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4857753" y="5429264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14</a:t>
              </a:r>
              <a:endParaRPr lang="en-CA" sz="900" dirty="0"/>
            </a:p>
          </p:txBody>
        </p:sp>
        <p:sp>
          <p:nvSpPr>
            <p:cNvPr id="302" name="TextBox 301"/>
            <p:cNvSpPr txBox="1"/>
            <p:nvPr/>
          </p:nvSpPr>
          <p:spPr>
            <a:xfrm>
              <a:off x="4857753" y="5572140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15</a:t>
              </a:r>
              <a:endParaRPr lang="en-CA" sz="900" dirty="0"/>
            </a:p>
          </p:txBody>
        </p:sp>
        <p:cxnSp>
          <p:nvCxnSpPr>
            <p:cNvPr id="322" name="Straight Connector 321"/>
            <p:cNvCxnSpPr/>
            <p:nvPr/>
          </p:nvCxnSpPr>
          <p:spPr>
            <a:xfrm rot="5400000" flipH="1" flipV="1">
              <a:off x="1750993" y="3321842"/>
              <a:ext cx="3499668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5" name="Straight Connector 324"/>
            <p:cNvCxnSpPr/>
            <p:nvPr/>
          </p:nvCxnSpPr>
          <p:spPr>
            <a:xfrm rot="5400000" flipH="1" flipV="1">
              <a:off x="2143902" y="3286124"/>
              <a:ext cx="2856726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8" name="Straight Connector 327"/>
            <p:cNvCxnSpPr/>
            <p:nvPr/>
          </p:nvCxnSpPr>
          <p:spPr>
            <a:xfrm rot="5400000" flipH="1" flipV="1">
              <a:off x="2036745" y="3750470"/>
              <a:ext cx="3356792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3" name="Straight Connector 342"/>
            <p:cNvCxnSpPr/>
            <p:nvPr/>
          </p:nvCxnSpPr>
          <p:spPr>
            <a:xfrm rot="5400000" flipH="1" flipV="1">
              <a:off x="2750728" y="2607065"/>
              <a:ext cx="500066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9" name="Straight Connector 348"/>
            <p:cNvCxnSpPr/>
            <p:nvPr/>
          </p:nvCxnSpPr>
          <p:spPr>
            <a:xfrm>
              <a:off x="3071802" y="3143249"/>
              <a:ext cx="178595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0" name="Straight Connector 349"/>
            <p:cNvCxnSpPr/>
            <p:nvPr/>
          </p:nvCxnSpPr>
          <p:spPr>
            <a:xfrm rot="5400000" flipH="1" flipV="1">
              <a:off x="4251323" y="5750735"/>
              <a:ext cx="70644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2" name="Straight Connector 351"/>
            <p:cNvCxnSpPr/>
            <p:nvPr/>
          </p:nvCxnSpPr>
          <p:spPr>
            <a:xfrm rot="5400000" flipH="1" flipV="1">
              <a:off x="3215473" y="3356769"/>
              <a:ext cx="14287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5" name="Straight Connector 354"/>
            <p:cNvCxnSpPr/>
            <p:nvPr/>
          </p:nvCxnSpPr>
          <p:spPr>
            <a:xfrm rot="5400000" flipH="1" flipV="1">
              <a:off x="3036096" y="4964906"/>
              <a:ext cx="164305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8" name="Straight Connector 357"/>
            <p:cNvCxnSpPr/>
            <p:nvPr/>
          </p:nvCxnSpPr>
          <p:spPr>
            <a:xfrm rot="5400000" flipH="1" flipV="1">
              <a:off x="2429655" y="3713958"/>
              <a:ext cx="157163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2" name="Straight Connector 361"/>
            <p:cNvCxnSpPr/>
            <p:nvPr/>
          </p:nvCxnSpPr>
          <p:spPr>
            <a:xfrm rot="5400000" flipH="1" flipV="1">
              <a:off x="3108316" y="4321182"/>
              <a:ext cx="64294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4" name="Straight Connector 363"/>
            <p:cNvCxnSpPr/>
            <p:nvPr/>
          </p:nvCxnSpPr>
          <p:spPr>
            <a:xfrm>
              <a:off x="3428993" y="4643447"/>
              <a:ext cx="150019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8" name="Straight Connector 367"/>
            <p:cNvCxnSpPr/>
            <p:nvPr/>
          </p:nvCxnSpPr>
          <p:spPr>
            <a:xfrm rot="5400000" flipH="1" flipV="1">
              <a:off x="3536943" y="5106999"/>
              <a:ext cx="21431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1" name="TextBox 370"/>
            <p:cNvSpPr txBox="1"/>
            <p:nvPr/>
          </p:nvSpPr>
          <p:spPr>
            <a:xfrm>
              <a:off x="2714613" y="1314378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2" name="TextBox 371"/>
            <p:cNvSpPr txBox="1"/>
            <p:nvPr/>
          </p:nvSpPr>
          <p:spPr>
            <a:xfrm>
              <a:off x="2928926" y="2357430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3214678" y="3457518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4" name="TextBox 373"/>
            <p:cNvSpPr txBox="1"/>
            <p:nvPr/>
          </p:nvSpPr>
          <p:spPr>
            <a:xfrm>
              <a:off x="3428993" y="3743270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5" name="TextBox 374"/>
            <p:cNvSpPr txBox="1"/>
            <p:nvPr/>
          </p:nvSpPr>
          <p:spPr>
            <a:xfrm>
              <a:off x="3357554" y="4143380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3571869" y="5214950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8" name="TextBox 377"/>
            <p:cNvSpPr txBox="1"/>
            <p:nvPr/>
          </p:nvSpPr>
          <p:spPr>
            <a:xfrm>
              <a:off x="3714745" y="5600658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cxnSp>
          <p:nvCxnSpPr>
            <p:cNvPr id="385" name="Straight Connector 384"/>
            <p:cNvCxnSpPr/>
            <p:nvPr/>
          </p:nvCxnSpPr>
          <p:spPr>
            <a:xfrm rot="5400000" flipH="1" flipV="1">
              <a:off x="4215605" y="5499909"/>
              <a:ext cx="14287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9" name="Rectangle 188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1068</Words>
  <Application>Microsoft Office PowerPoint</Application>
  <PresentationFormat>On-screen Show (4:3)</PresentationFormat>
  <Paragraphs>615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Caitlin</dc:creator>
  <cp:lastModifiedBy>Caitlin</cp:lastModifiedBy>
  <cp:revision>85</cp:revision>
  <dcterms:created xsi:type="dcterms:W3CDTF">2008-11-16T19:24:19Z</dcterms:created>
  <dcterms:modified xsi:type="dcterms:W3CDTF">2008-11-23T16:49:09Z</dcterms:modified>
</cp:coreProperties>
</file>